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7" r:id="rId2"/>
    <p:sldId id="260" r:id="rId3"/>
    <p:sldId id="258" r:id="rId4"/>
    <p:sldId id="311" r:id="rId5"/>
    <p:sldId id="288" r:id="rId6"/>
    <p:sldId id="290" r:id="rId7"/>
    <p:sldId id="291" r:id="rId8"/>
    <p:sldId id="292" r:id="rId9"/>
    <p:sldId id="316" r:id="rId10"/>
    <p:sldId id="317" r:id="rId11"/>
    <p:sldId id="318" r:id="rId12"/>
    <p:sldId id="293" r:id="rId13"/>
    <p:sldId id="294" r:id="rId14"/>
    <p:sldId id="295" r:id="rId15"/>
    <p:sldId id="296" r:id="rId16"/>
    <p:sldId id="310" r:id="rId17"/>
    <p:sldId id="297" r:id="rId18"/>
    <p:sldId id="298" r:id="rId19"/>
    <p:sldId id="299" r:id="rId20"/>
    <p:sldId id="300" r:id="rId21"/>
    <p:sldId id="302" r:id="rId22"/>
    <p:sldId id="303" r:id="rId23"/>
    <p:sldId id="305" r:id="rId24"/>
    <p:sldId id="301" r:id="rId25"/>
    <p:sldId id="309" r:id="rId26"/>
    <p:sldId id="307" r:id="rId27"/>
    <p:sldId id="304" r:id="rId28"/>
    <p:sldId id="312" r:id="rId29"/>
    <p:sldId id="313" r:id="rId30"/>
    <p:sldId id="314" r:id="rId31"/>
    <p:sldId id="315" r:id="rId32"/>
    <p:sldId id="306" r:id="rId33"/>
    <p:sldId id="308" r:id="rId34"/>
    <p:sldId id="259" r:id="rId3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A4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474" y="-4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AD5066-38D4-4F64-A2ED-6F189105EB6F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763BB89-86BD-4D59-9C14-E22416AE1405}">
      <dgm:prSet phldrT="[텍스트]"/>
      <dgm:spPr/>
      <dgm:t>
        <a:bodyPr/>
        <a:lstStyle/>
        <a:p>
          <a:pPr latinLnBrk="1"/>
          <a:r>
            <a:rPr lang="ko-KR" altLang="en-US" b="1" dirty="0"/>
            <a:t>서버</a:t>
          </a:r>
        </a:p>
      </dgm:t>
    </dgm:pt>
    <dgm:pt modelId="{1BB5D950-0F69-4393-8BBB-A5D9192C10E1}" type="parTrans" cxnId="{AF01C57A-069D-4F0A-A059-0E752EDB3AD3}">
      <dgm:prSet/>
      <dgm:spPr/>
      <dgm:t>
        <a:bodyPr/>
        <a:lstStyle/>
        <a:p>
          <a:pPr latinLnBrk="1"/>
          <a:endParaRPr lang="ko-KR" altLang="en-US"/>
        </a:p>
      </dgm:t>
    </dgm:pt>
    <dgm:pt modelId="{BC30950C-66EE-4CF6-B868-DED62F33EEF7}" type="sibTrans" cxnId="{AF01C57A-069D-4F0A-A059-0E752EDB3AD3}">
      <dgm:prSet/>
      <dgm:spPr/>
      <dgm:t>
        <a:bodyPr/>
        <a:lstStyle/>
        <a:p>
          <a:pPr latinLnBrk="1"/>
          <a:endParaRPr lang="ko-KR" altLang="en-US"/>
        </a:p>
      </dgm:t>
    </dgm:pt>
    <dgm:pt modelId="{412C0E24-39BB-45B5-939C-B97A798E9F85}">
      <dgm:prSet phldrT="[텍스트]"/>
      <dgm:spPr/>
      <dgm:t>
        <a:bodyPr/>
        <a:lstStyle/>
        <a:p>
          <a:pPr latinLnBrk="1"/>
          <a:r>
            <a:rPr lang="en-US" altLang="ko-KR" b="1" dirty="0"/>
            <a:t>3</a:t>
          </a:r>
          <a:r>
            <a:rPr lang="ko-KR" altLang="en-US" b="1" dirty="0"/>
            <a:t>개의 센서</a:t>
          </a:r>
        </a:p>
      </dgm:t>
    </dgm:pt>
    <dgm:pt modelId="{7AF1948C-35B5-4D0E-A26B-668FBA455BAC}" type="parTrans" cxnId="{E2CB3DF1-59D1-467A-87CE-93D4251F6CFF}">
      <dgm:prSet/>
      <dgm:spPr/>
      <dgm:t>
        <a:bodyPr/>
        <a:lstStyle/>
        <a:p>
          <a:pPr latinLnBrk="1"/>
          <a:endParaRPr lang="ko-KR" altLang="en-US"/>
        </a:p>
      </dgm:t>
    </dgm:pt>
    <dgm:pt modelId="{FC5298FF-A405-4CA8-855F-0FD180303BE7}" type="sibTrans" cxnId="{E2CB3DF1-59D1-467A-87CE-93D4251F6CFF}">
      <dgm:prSet/>
      <dgm:spPr/>
      <dgm:t>
        <a:bodyPr/>
        <a:lstStyle/>
        <a:p>
          <a:pPr latinLnBrk="1"/>
          <a:endParaRPr lang="ko-KR" altLang="en-US"/>
        </a:p>
      </dgm:t>
    </dgm:pt>
    <dgm:pt modelId="{D2CA2D99-0231-4C6F-8B35-2D914AD0C4BF}">
      <dgm:prSet phldrT="[텍스트]"/>
      <dgm:spPr/>
      <dgm:t>
        <a:bodyPr/>
        <a:lstStyle/>
        <a:p>
          <a:pPr latinLnBrk="1"/>
          <a:r>
            <a:rPr lang="ko-KR" altLang="en-US" b="1" dirty="0"/>
            <a:t>앱</a:t>
          </a:r>
        </a:p>
      </dgm:t>
    </dgm:pt>
    <dgm:pt modelId="{11A802B5-A876-4A1C-80FD-BBBAE9202FF7}" type="parTrans" cxnId="{95BC137D-169A-4D45-AE20-F6C6700A09C7}">
      <dgm:prSet/>
      <dgm:spPr/>
      <dgm:t>
        <a:bodyPr/>
        <a:lstStyle/>
        <a:p>
          <a:pPr latinLnBrk="1"/>
          <a:endParaRPr lang="ko-KR" altLang="en-US"/>
        </a:p>
      </dgm:t>
    </dgm:pt>
    <dgm:pt modelId="{80ACD3A9-55A2-4C83-A8DB-57DECFE5CCB4}" type="sibTrans" cxnId="{95BC137D-169A-4D45-AE20-F6C6700A09C7}">
      <dgm:prSet/>
      <dgm:spPr/>
      <dgm:t>
        <a:bodyPr/>
        <a:lstStyle/>
        <a:p>
          <a:pPr latinLnBrk="1"/>
          <a:endParaRPr lang="ko-KR" altLang="en-US"/>
        </a:p>
      </dgm:t>
    </dgm:pt>
    <dgm:pt modelId="{A7BEEA0E-B539-4627-A20E-77DD2A512F50}">
      <dgm:prSet phldrT="[텍스트]"/>
      <dgm:spPr/>
      <dgm:t>
        <a:bodyPr/>
        <a:lstStyle/>
        <a:p>
          <a:pPr latinLnBrk="1"/>
          <a:r>
            <a:rPr lang="ko-KR" altLang="en-US" b="1" dirty="0" err="1"/>
            <a:t>아두이노</a:t>
          </a:r>
          <a:endParaRPr lang="ko-KR" altLang="en-US" b="1" dirty="0"/>
        </a:p>
      </dgm:t>
    </dgm:pt>
    <dgm:pt modelId="{2A663397-77DD-4DAA-A2E8-A17087E717A9}" type="parTrans" cxnId="{05F1EE5D-4152-4341-B590-BEFE0EDA3086}">
      <dgm:prSet/>
      <dgm:spPr/>
      <dgm:t>
        <a:bodyPr/>
        <a:lstStyle/>
        <a:p>
          <a:pPr latinLnBrk="1"/>
          <a:endParaRPr lang="ko-KR" altLang="en-US"/>
        </a:p>
      </dgm:t>
    </dgm:pt>
    <dgm:pt modelId="{0D5019ED-A2EF-4540-8591-3073861FF481}" type="sibTrans" cxnId="{05F1EE5D-4152-4341-B590-BEFE0EDA3086}">
      <dgm:prSet/>
      <dgm:spPr/>
      <dgm:t>
        <a:bodyPr/>
        <a:lstStyle/>
        <a:p>
          <a:pPr latinLnBrk="1"/>
          <a:endParaRPr lang="ko-KR" altLang="en-US"/>
        </a:p>
      </dgm:t>
    </dgm:pt>
    <dgm:pt modelId="{C6CB816E-ADA7-4F9A-8F08-9C0A116F0B6B}" type="pres">
      <dgm:prSet presAssocID="{E2AD5066-38D4-4F64-A2ED-6F189105EB6F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EF65285-8ADB-4808-82D0-D5AD6B30480A}" type="pres">
      <dgm:prSet presAssocID="{D763BB89-86BD-4D59-9C14-E22416AE1405}" presName="singleCycle" presStyleCnt="0"/>
      <dgm:spPr/>
    </dgm:pt>
    <dgm:pt modelId="{F46C144A-0AE3-4DE8-96B4-22152FB87F57}" type="pres">
      <dgm:prSet presAssocID="{D763BB89-86BD-4D59-9C14-E22416AE1405}" presName="singleCenter" presStyleLbl="node1" presStyleIdx="0" presStyleCnt="4" custLinFactNeighborX="267" custLinFactNeighborY="-8872">
        <dgm:presLayoutVars>
          <dgm:chMax val="7"/>
          <dgm:chPref val="7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5000873-2AFC-4934-95CF-69E7B9EA3F45}" type="pres">
      <dgm:prSet presAssocID="{7AF1948C-35B5-4D0E-A26B-668FBA455BAC}" presName="Name56" presStyleLbl="parChTrans1D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BCB07F15-62ED-4A81-996F-76245C40B6F0}" type="pres">
      <dgm:prSet presAssocID="{412C0E24-39BB-45B5-939C-B97A798E9F85}" presName="text0" presStyleLbl="node1" presStyleIdx="1" presStyleCnt="4" custScaleX="15689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80BE6BC-FF5B-49D6-9A74-D90D24850755}" type="pres">
      <dgm:prSet presAssocID="{11A802B5-A876-4A1C-80FD-BBBAE9202FF7}" presName="Name56" presStyleLbl="parChTrans1D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3D4BFB3E-7650-4BA2-9396-2CD16A2E6008}" type="pres">
      <dgm:prSet presAssocID="{D2CA2D99-0231-4C6F-8B35-2D914AD0C4BF}" presName="text0" presStyleLbl="node1" presStyleIdx="2" presStyleCnt="4" custScaleX="151118" custRadScaleRad="102284" custRadScaleInc="-56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2402F5B-7670-43B8-A8C5-6243065A1D66}" type="pres">
      <dgm:prSet presAssocID="{2A663397-77DD-4DAA-A2E8-A17087E717A9}" presName="Name56" presStyleLbl="parChTrans1D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2A38F4A2-D597-4DEA-B9D8-5DE8F0F0C01D}" type="pres">
      <dgm:prSet presAssocID="{A7BEEA0E-B539-4627-A20E-77DD2A512F50}" presName="text0" presStyleLbl="node1" presStyleIdx="3" presStyleCnt="4" custScaleX="16697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D51FD1F-A13F-4E91-8F85-D5756BAFD910}" type="presOf" srcId="{7AF1948C-35B5-4D0E-A26B-668FBA455BAC}" destId="{55000873-2AFC-4934-95CF-69E7B9EA3F45}" srcOrd="0" destOrd="0" presId="urn:microsoft.com/office/officeart/2008/layout/RadialCluster"/>
    <dgm:cxn modelId="{E424AAB3-AFF8-41BC-87FD-0725B99C9C30}" type="presOf" srcId="{A7BEEA0E-B539-4627-A20E-77DD2A512F50}" destId="{2A38F4A2-D597-4DEA-B9D8-5DE8F0F0C01D}" srcOrd="0" destOrd="0" presId="urn:microsoft.com/office/officeart/2008/layout/RadialCluster"/>
    <dgm:cxn modelId="{AF01C57A-069D-4F0A-A059-0E752EDB3AD3}" srcId="{E2AD5066-38D4-4F64-A2ED-6F189105EB6F}" destId="{D763BB89-86BD-4D59-9C14-E22416AE1405}" srcOrd="0" destOrd="0" parTransId="{1BB5D950-0F69-4393-8BBB-A5D9192C10E1}" sibTransId="{BC30950C-66EE-4CF6-B868-DED62F33EEF7}"/>
    <dgm:cxn modelId="{F63A837A-8D18-45D4-A871-4C510B9F1FDF}" type="presOf" srcId="{E2AD5066-38D4-4F64-A2ED-6F189105EB6F}" destId="{C6CB816E-ADA7-4F9A-8F08-9C0A116F0B6B}" srcOrd="0" destOrd="0" presId="urn:microsoft.com/office/officeart/2008/layout/RadialCluster"/>
    <dgm:cxn modelId="{4443F081-343A-474B-84C7-59587B92AB8D}" type="presOf" srcId="{D763BB89-86BD-4D59-9C14-E22416AE1405}" destId="{F46C144A-0AE3-4DE8-96B4-22152FB87F57}" srcOrd="0" destOrd="0" presId="urn:microsoft.com/office/officeart/2008/layout/RadialCluster"/>
    <dgm:cxn modelId="{6174DF5E-C8C3-4352-B158-DFAAD9081C10}" type="presOf" srcId="{412C0E24-39BB-45B5-939C-B97A798E9F85}" destId="{BCB07F15-62ED-4A81-996F-76245C40B6F0}" srcOrd="0" destOrd="0" presId="urn:microsoft.com/office/officeart/2008/layout/RadialCluster"/>
    <dgm:cxn modelId="{05F1EE5D-4152-4341-B590-BEFE0EDA3086}" srcId="{D763BB89-86BD-4D59-9C14-E22416AE1405}" destId="{A7BEEA0E-B539-4627-A20E-77DD2A512F50}" srcOrd="2" destOrd="0" parTransId="{2A663397-77DD-4DAA-A2E8-A17087E717A9}" sibTransId="{0D5019ED-A2EF-4540-8591-3073861FF481}"/>
    <dgm:cxn modelId="{EE6DA6C0-208A-43DB-9D2A-2EAC69743A09}" type="presOf" srcId="{11A802B5-A876-4A1C-80FD-BBBAE9202FF7}" destId="{E80BE6BC-FF5B-49D6-9A74-D90D24850755}" srcOrd="0" destOrd="0" presId="urn:microsoft.com/office/officeart/2008/layout/RadialCluster"/>
    <dgm:cxn modelId="{E2CB3DF1-59D1-467A-87CE-93D4251F6CFF}" srcId="{D763BB89-86BD-4D59-9C14-E22416AE1405}" destId="{412C0E24-39BB-45B5-939C-B97A798E9F85}" srcOrd="0" destOrd="0" parTransId="{7AF1948C-35B5-4D0E-A26B-668FBA455BAC}" sibTransId="{FC5298FF-A405-4CA8-855F-0FD180303BE7}"/>
    <dgm:cxn modelId="{7069F0AA-86E7-4750-ABEF-CF615D243BFD}" type="presOf" srcId="{D2CA2D99-0231-4C6F-8B35-2D914AD0C4BF}" destId="{3D4BFB3E-7650-4BA2-9396-2CD16A2E6008}" srcOrd="0" destOrd="0" presId="urn:microsoft.com/office/officeart/2008/layout/RadialCluster"/>
    <dgm:cxn modelId="{95BC137D-169A-4D45-AE20-F6C6700A09C7}" srcId="{D763BB89-86BD-4D59-9C14-E22416AE1405}" destId="{D2CA2D99-0231-4C6F-8B35-2D914AD0C4BF}" srcOrd="1" destOrd="0" parTransId="{11A802B5-A876-4A1C-80FD-BBBAE9202FF7}" sibTransId="{80ACD3A9-55A2-4C83-A8DB-57DECFE5CCB4}"/>
    <dgm:cxn modelId="{922A34C8-38E2-492A-8148-172D0C3A30F3}" type="presOf" srcId="{2A663397-77DD-4DAA-A2E8-A17087E717A9}" destId="{82402F5B-7670-43B8-A8C5-6243065A1D66}" srcOrd="0" destOrd="0" presId="urn:microsoft.com/office/officeart/2008/layout/RadialCluster"/>
    <dgm:cxn modelId="{E701EC85-F479-4359-BD78-C1DBCE25504C}" type="presParOf" srcId="{C6CB816E-ADA7-4F9A-8F08-9C0A116F0B6B}" destId="{9EF65285-8ADB-4808-82D0-D5AD6B30480A}" srcOrd="0" destOrd="0" presId="urn:microsoft.com/office/officeart/2008/layout/RadialCluster"/>
    <dgm:cxn modelId="{38ACD5CC-8601-4B7F-99F0-042843E839D7}" type="presParOf" srcId="{9EF65285-8ADB-4808-82D0-D5AD6B30480A}" destId="{F46C144A-0AE3-4DE8-96B4-22152FB87F57}" srcOrd="0" destOrd="0" presId="urn:microsoft.com/office/officeart/2008/layout/RadialCluster"/>
    <dgm:cxn modelId="{09C12392-D1EB-4A26-A6D3-C2AA8F28FC84}" type="presParOf" srcId="{9EF65285-8ADB-4808-82D0-D5AD6B30480A}" destId="{55000873-2AFC-4934-95CF-69E7B9EA3F45}" srcOrd="1" destOrd="0" presId="urn:microsoft.com/office/officeart/2008/layout/RadialCluster"/>
    <dgm:cxn modelId="{DD5EF347-A320-4ACD-9463-088C57398488}" type="presParOf" srcId="{9EF65285-8ADB-4808-82D0-D5AD6B30480A}" destId="{BCB07F15-62ED-4A81-996F-76245C40B6F0}" srcOrd="2" destOrd="0" presId="urn:microsoft.com/office/officeart/2008/layout/RadialCluster"/>
    <dgm:cxn modelId="{4D0CB67D-D7D7-454F-8DD3-D7D5504CAC44}" type="presParOf" srcId="{9EF65285-8ADB-4808-82D0-D5AD6B30480A}" destId="{E80BE6BC-FF5B-49D6-9A74-D90D24850755}" srcOrd="3" destOrd="0" presId="urn:microsoft.com/office/officeart/2008/layout/RadialCluster"/>
    <dgm:cxn modelId="{BCB470D1-0012-4C0E-80BB-A83CC2267F28}" type="presParOf" srcId="{9EF65285-8ADB-4808-82D0-D5AD6B30480A}" destId="{3D4BFB3E-7650-4BA2-9396-2CD16A2E6008}" srcOrd="4" destOrd="0" presId="urn:microsoft.com/office/officeart/2008/layout/RadialCluster"/>
    <dgm:cxn modelId="{A125E2CF-AA67-4063-BCB7-A68267CC98C4}" type="presParOf" srcId="{9EF65285-8ADB-4808-82D0-D5AD6B30480A}" destId="{82402F5B-7670-43B8-A8C5-6243065A1D66}" srcOrd="5" destOrd="0" presId="urn:microsoft.com/office/officeart/2008/layout/RadialCluster"/>
    <dgm:cxn modelId="{7DB69AE3-C93E-4A3A-9A30-046EC52AD38E}" type="presParOf" srcId="{9EF65285-8ADB-4808-82D0-D5AD6B30480A}" destId="{2A38F4A2-D597-4DEA-B9D8-5DE8F0F0C01D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6C144A-0AE3-4DE8-96B4-22152FB87F57}">
      <dsp:nvSpPr>
        <dsp:cNvPr id="0" name=""/>
        <dsp:cNvSpPr/>
      </dsp:nvSpPr>
      <dsp:spPr>
        <a:xfrm>
          <a:off x="2527052" y="1448154"/>
          <a:ext cx="1133006" cy="11330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300" b="1" kern="1200" dirty="0"/>
            <a:t>서버</a:t>
          </a:r>
        </a:p>
      </dsp:txBody>
      <dsp:txXfrm>
        <a:off x="2582361" y="1503463"/>
        <a:ext cx="1022388" cy="1022388"/>
      </dsp:txXfrm>
    </dsp:sp>
    <dsp:sp modelId="{55000873-2AFC-4934-95CF-69E7B9EA3F45}">
      <dsp:nvSpPr>
        <dsp:cNvPr id="0" name=""/>
        <dsp:cNvSpPr/>
      </dsp:nvSpPr>
      <dsp:spPr>
        <a:xfrm rot="16177683">
          <a:off x="2845362" y="1205221"/>
          <a:ext cx="48587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85876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B07F15-62ED-4A81-996F-76245C40B6F0}">
      <dsp:nvSpPr>
        <dsp:cNvPr id="0" name=""/>
        <dsp:cNvSpPr/>
      </dsp:nvSpPr>
      <dsp:spPr>
        <a:xfrm>
          <a:off x="2488738" y="203173"/>
          <a:ext cx="1191042" cy="7591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1" kern="1200" dirty="0"/>
            <a:t>3</a:t>
          </a:r>
          <a:r>
            <a:rPr lang="ko-KR" altLang="en-US" sz="1600" b="1" kern="1200" dirty="0"/>
            <a:t>개의 센서</a:t>
          </a:r>
        </a:p>
      </dsp:txBody>
      <dsp:txXfrm>
        <a:off x="2525795" y="240230"/>
        <a:ext cx="1116928" cy="685000"/>
      </dsp:txXfrm>
    </dsp:sp>
    <dsp:sp modelId="{E80BE6BC-FF5B-49D6-9A74-D90D24850755}">
      <dsp:nvSpPr>
        <dsp:cNvPr id="0" name=""/>
        <dsp:cNvSpPr/>
      </dsp:nvSpPr>
      <dsp:spPr>
        <a:xfrm rot="2264003">
          <a:off x="3596469" y="2639108"/>
          <a:ext cx="60811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0811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4BFB3E-7650-4BA2-9396-2CD16A2E6008}">
      <dsp:nvSpPr>
        <dsp:cNvPr id="0" name=""/>
        <dsp:cNvSpPr/>
      </dsp:nvSpPr>
      <dsp:spPr>
        <a:xfrm>
          <a:off x="4057918" y="2825188"/>
          <a:ext cx="1147158" cy="7591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lvl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600" b="1" kern="1200" dirty="0"/>
            <a:t>앱</a:t>
          </a:r>
        </a:p>
      </dsp:txBody>
      <dsp:txXfrm>
        <a:off x="4094975" y="2862245"/>
        <a:ext cx="1073044" cy="685000"/>
      </dsp:txXfrm>
    </dsp:sp>
    <dsp:sp modelId="{82402F5B-7670-43B8-A8C5-6243065A1D66}">
      <dsp:nvSpPr>
        <dsp:cNvPr id="0" name=""/>
        <dsp:cNvSpPr/>
      </dsp:nvSpPr>
      <dsp:spPr>
        <a:xfrm rot="8528211">
          <a:off x="2003256" y="2634740"/>
          <a:ext cx="58541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8541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38F4A2-D597-4DEA-B9D8-5DE8F0F0C01D}">
      <dsp:nvSpPr>
        <dsp:cNvPr id="0" name=""/>
        <dsp:cNvSpPr/>
      </dsp:nvSpPr>
      <dsp:spPr>
        <a:xfrm>
          <a:off x="942910" y="2814398"/>
          <a:ext cx="1267515" cy="7591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b="1" kern="1200" dirty="0" err="1"/>
            <a:t>아두이노</a:t>
          </a:r>
          <a:endParaRPr lang="ko-KR" altLang="en-US" sz="2100" b="1" kern="1200" dirty="0"/>
        </a:p>
      </dsp:txBody>
      <dsp:txXfrm>
        <a:off x="979967" y="2851455"/>
        <a:ext cx="1193401" cy="68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301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518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2798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471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3606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184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6811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8679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9601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246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2353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6272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185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4697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3672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1169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4544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2960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6172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494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0712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1226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0553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699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63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316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39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666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294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743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2708920"/>
            <a:ext cx="5472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spc="-150" dirty="0">
                <a:solidFill>
                  <a:schemeClr val="bg1"/>
                </a:solidFill>
              </a:rPr>
              <a:t>스마트 반려동물 </a:t>
            </a:r>
            <a:r>
              <a:rPr lang="ko-KR" altLang="en-US" sz="4000" b="1" spc="-150" dirty="0" err="1">
                <a:solidFill>
                  <a:schemeClr val="bg1"/>
                </a:solidFill>
              </a:rPr>
              <a:t>급식기</a:t>
            </a:r>
            <a:endParaRPr lang="ko-KR" altLang="en-US" sz="40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3848" y="4170566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b="1" dirty="0">
                <a:solidFill>
                  <a:schemeClr val="bg1"/>
                </a:solidFill>
              </a:rPr>
              <a:t>20154090</a:t>
            </a:r>
            <a:r>
              <a:rPr lang="ko-KR" altLang="en-US" sz="1600" b="1" dirty="0">
                <a:solidFill>
                  <a:schemeClr val="bg1"/>
                </a:solidFill>
              </a:rPr>
              <a:t> 이 민 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83768" y="2276872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</a:rPr>
              <a:t>마이크로프로세서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15816" y="5922421"/>
            <a:ext cx="36004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050" dirty="0">
              <a:solidFill>
                <a:schemeClr val="bg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3B1B3B7-57F4-4C20-8B05-6794767E13B5}"/>
              </a:ext>
            </a:extLst>
          </p:cNvPr>
          <p:cNvGrpSpPr/>
          <p:nvPr/>
        </p:nvGrpSpPr>
        <p:grpSpPr>
          <a:xfrm>
            <a:off x="4427984" y="6049379"/>
            <a:ext cx="576064" cy="323021"/>
            <a:chOff x="4355976" y="5995834"/>
            <a:chExt cx="777869" cy="32302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5862656-56A9-415F-81AF-82F3365C8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55976" y="5995834"/>
              <a:ext cx="368426" cy="32302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5DC41AB-3C61-4A5F-B5DA-11D5D59B7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4402" y="5995834"/>
              <a:ext cx="409443" cy="32302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552" y="1484784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 smtClean="0"/>
              <a:t>3) </a:t>
            </a:r>
            <a:r>
              <a:rPr lang="ko-KR" altLang="en-US" b="1" spc="-150" dirty="0" smtClean="0"/>
              <a:t>설 계 도 </a:t>
            </a:r>
            <a:r>
              <a:rPr lang="en-US" altLang="ko-KR" b="1" spc="-150" dirty="0" smtClean="0"/>
              <a:t>(</a:t>
            </a:r>
            <a:r>
              <a:rPr lang="ko-KR" altLang="en-US" b="1" spc="-150" dirty="0" smtClean="0"/>
              <a:t>정면</a:t>
            </a:r>
            <a:r>
              <a:rPr lang="en-US" altLang="ko-KR" b="1" spc="-150" dirty="0" smtClean="0"/>
              <a:t>, </a:t>
            </a:r>
            <a:r>
              <a:rPr lang="ko-KR" altLang="en-US" b="1" spc="-150" dirty="0" smtClean="0"/>
              <a:t>뒷면</a:t>
            </a:r>
            <a:r>
              <a:rPr lang="en-US" altLang="ko-KR" b="1" spc="-150" dirty="0" smtClean="0"/>
              <a:t>)</a:t>
            </a:r>
            <a:endParaRPr lang="ko-KR" altLang="en-US" b="1" spc="-150" dirty="0"/>
          </a:p>
        </p:txBody>
      </p:sp>
      <p:sp>
        <p:nvSpPr>
          <p:cNvPr id="31" name="직사각형 30"/>
          <p:cNvSpPr/>
          <p:nvPr/>
        </p:nvSpPr>
        <p:spPr>
          <a:xfrm>
            <a:off x="107504" y="271681"/>
            <a:ext cx="9361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설          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마이크로프로세서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666259" y="1985797"/>
            <a:ext cx="3488365" cy="4448518"/>
            <a:chOff x="2379779" y="2060848"/>
            <a:chExt cx="3488365" cy="444851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9779" y="2060848"/>
              <a:ext cx="3488365" cy="4448518"/>
            </a:xfrm>
            <a:prstGeom prst="rect">
              <a:avLst/>
            </a:prstGeom>
          </p:spPr>
        </p:pic>
        <p:sp>
          <p:nvSpPr>
            <p:cNvPr id="5" name="순서도: 자기 디스크 4"/>
            <p:cNvSpPr/>
            <p:nvPr/>
          </p:nvSpPr>
          <p:spPr>
            <a:xfrm>
              <a:off x="3563888" y="2718212"/>
              <a:ext cx="1008112" cy="1595550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91881" y="3515987"/>
              <a:ext cx="1241892" cy="345061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89971" y="3725618"/>
              <a:ext cx="1226045" cy="729737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3707904" y="2850712"/>
              <a:ext cx="720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latin typeface="고딕"/>
                </a:rPr>
                <a:t>사료 통</a:t>
              </a:r>
              <a:endParaRPr lang="ko-KR" altLang="en-US" sz="1200" dirty="0">
                <a:latin typeface="고딕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956" y="1974455"/>
            <a:ext cx="3425420" cy="445986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6084168" y="5445224"/>
            <a:ext cx="288032" cy="2880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099650" y="5157192"/>
            <a:ext cx="56526" cy="28803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300192" y="5157192"/>
            <a:ext cx="56526" cy="28803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stCxn id="19" idx="3"/>
          </p:cNvCxnSpPr>
          <p:nvPr/>
        </p:nvCxnSpPr>
        <p:spPr>
          <a:xfrm>
            <a:off x="6372200" y="5589240"/>
            <a:ext cx="18002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AE4A904-5589-469A-B845-B39ABB24444B}"/>
              </a:ext>
            </a:extLst>
          </p:cNvPr>
          <p:cNvSpPr txBox="1"/>
          <p:nvPr/>
        </p:nvSpPr>
        <p:spPr>
          <a:xfrm>
            <a:off x="8154363" y="5348353"/>
            <a:ext cx="1098157" cy="402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ko-KR" altLang="en-US" sz="1200" b="1" spc="-150" dirty="0" smtClean="0"/>
              <a:t>무게 센서</a:t>
            </a:r>
            <a:endParaRPr lang="en-US" altLang="ko-KR" sz="1200" b="1" spc="-150" dirty="0"/>
          </a:p>
        </p:txBody>
      </p:sp>
      <p:sp>
        <p:nvSpPr>
          <p:cNvPr id="30" name="직사각형 29"/>
          <p:cNvSpPr/>
          <p:nvPr/>
        </p:nvSpPr>
        <p:spPr>
          <a:xfrm>
            <a:off x="6112431" y="4739640"/>
            <a:ext cx="216024" cy="12952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stCxn id="26" idx="3"/>
          </p:cNvCxnSpPr>
          <p:nvPr/>
        </p:nvCxnSpPr>
        <p:spPr>
          <a:xfrm flipV="1">
            <a:off x="6356718" y="5300760"/>
            <a:ext cx="1808346" cy="44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AE4A904-5589-469A-B845-B39ABB24444B}"/>
              </a:ext>
            </a:extLst>
          </p:cNvPr>
          <p:cNvSpPr txBox="1"/>
          <p:nvPr/>
        </p:nvSpPr>
        <p:spPr>
          <a:xfrm>
            <a:off x="8170655" y="5051322"/>
            <a:ext cx="1098157" cy="402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ko-KR" altLang="en-US" sz="1200" b="1" spc="-150" dirty="0" smtClean="0"/>
              <a:t>지지대</a:t>
            </a:r>
            <a:endParaRPr lang="en-US" altLang="ko-KR" sz="1200" b="1" spc="-1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E4A904-5589-469A-B845-B39ABB24444B}"/>
              </a:ext>
            </a:extLst>
          </p:cNvPr>
          <p:cNvSpPr txBox="1"/>
          <p:nvPr/>
        </p:nvSpPr>
        <p:spPr>
          <a:xfrm>
            <a:off x="7919499" y="4635702"/>
            <a:ext cx="1945961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ko-KR" altLang="en-US" sz="1050" b="1" spc="-150" dirty="0" smtClean="0"/>
              <a:t>장애물 감지 센서</a:t>
            </a:r>
            <a:endParaRPr lang="en-US" altLang="ko-KR" sz="1050" b="1" spc="-150" dirty="0"/>
          </a:p>
        </p:txBody>
      </p:sp>
      <p:cxnSp>
        <p:nvCxnSpPr>
          <p:cNvPr id="37" name="직선 화살표 연결선 36"/>
          <p:cNvCxnSpPr>
            <a:endCxn id="36" idx="1"/>
          </p:cNvCxnSpPr>
          <p:nvPr/>
        </p:nvCxnSpPr>
        <p:spPr>
          <a:xfrm>
            <a:off x="6336196" y="4821185"/>
            <a:ext cx="1583303" cy="30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07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0912" y="548680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552" y="1484784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 smtClean="0"/>
              <a:t>3) </a:t>
            </a:r>
            <a:r>
              <a:rPr lang="ko-KR" altLang="en-US" b="1" spc="-150" dirty="0" smtClean="0"/>
              <a:t>설 계 도 </a:t>
            </a:r>
            <a:r>
              <a:rPr lang="en-US" altLang="ko-KR" b="1" spc="-150" dirty="0" smtClean="0"/>
              <a:t>(</a:t>
            </a:r>
            <a:r>
              <a:rPr lang="ko-KR" altLang="en-US" b="1" spc="-150" dirty="0" smtClean="0"/>
              <a:t>윗면</a:t>
            </a:r>
            <a:r>
              <a:rPr lang="en-US" altLang="ko-KR" b="1" spc="-150" dirty="0" smtClean="0"/>
              <a:t>)</a:t>
            </a:r>
            <a:endParaRPr lang="ko-KR" altLang="en-US" b="1" spc="-150" dirty="0"/>
          </a:p>
        </p:txBody>
      </p:sp>
      <p:sp>
        <p:nvSpPr>
          <p:cNvPr id="31" name="직사각형 30"/>
          <p:cNvSpPr/>
          <p:nvPr/>
        </p:nvSpPr>
        <p:spPr>
          <a:xfrm>
            <a:off x="107504" y="271681"/>
            <a:ext cx="9361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설          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마이크로프로세서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034" y="2142148"/>
            <a:ext cx="4225620" cy="420952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211960" y="4005064"/>
            <a:ext cx="513008" cy="457869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4724968" y="4231357"/>
            <a:ext cx="2223296" cy="264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AE4A904-5589-469A-B845-B39ABB24444B}"/>
              </a:ext>
            </a:extLst>
          </p:cNvPr>
          <p:cNvSpPr txBox="1"/>
          <p:nvPr/>
        </p:nvSpPr>
        <p:spPr>
          <a:xfrm>
            <a:off x="6912193" y="3985240"/>
            <a:ext cx="1525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ko-KR" altLang="en-US" sz="1200" b="1" spc="-150" dirty="0" smtClean="0"/>
              <a:t>모터가 들어갈  공간</a:t>
            </a:r>
            <a:endParaRPr lang="en-US" altLang="ko-KR" sz="1200" b="1" spc="-150" dirty="0"/>
          </a:p>
        </p:txBody>
      </p:sp>
    </p:spTree>
    <p:extLst>
      <p:ext uri="{BB962C8B-B14F-4D97-AF65-F5344CB8AC3E}">
        <p14:creationId xmlns:p14="http://schemas.microsoft.com/office/powerpoint/2010/main" val="144614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552" y="1484784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 smtClean="0"/>
              <a:t>4) </a:t>
            </a:r>
            <a:r>
              <a:rPr lang="ko-KR" altLang="en-US" b="1" spc="-150" dirty="0"/>
              <a:t>시나리오</a:t>
            </a:r>
            <a:r>
              <a:rPr lang="en-US" altLang="ko-KR" b="1" spc="-150" dirty="0"/>
              <a:t>(</a:t>
            </a:r>
            <a:r>
              <a:rPr lang="ko-KR" altLang="en-US" b="1" spc="-150" dirty="0"/>
              <a:t>자동 급식</a:t>
            </a:r>
            <a:r>
              <a:rPr lang="en-US" altLang="ko-KR" b="1" spc="-150" dirty="0"/>
              <a:t>)</a:t>
            </a:r>
            <a:endParaRPr lang="ko-KR" altLang="en-US" b="1" spc="-150" dirty="0"/>
          </a:p>
        </p:txBody>
      </p:sp>
      <p:sp>
        <p:nvSpPr>
          <p:cNvPr id="31" name="직사각형 30"/>
          <p:cNvSpPr/>
          <p:nvPr/>
        </p:nvSpPr>
        <p:spPr>
          <a:xfrm>
            <a:off x="107504" y="271681"/>
            <a:ext cx="9361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설          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마이크로프로세서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3EC0D2-C1DB-419F-AF04-735F24BD6517}"/>
              </a:ext>
            </a:extLst>
          </p:cNvPr>
          <p:cNvSpPr txBox="1"/>
          <p:nvPr/>
        </p:nvSpPr>
        <p:spPr>
          <a:xfrm>
            <a:off x="683568" y="1902642"/>
            <a:ext cx="7776864" cy="307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 dirty="0"/>
              <a:t>사용자가 앱 상에서 급식 일정 설정</a:t>
            </a:r>
            <a:r>
              <a:rPr lang="en-US" altLang="ko-KR" sz="2000" b="1" spc="-150" dirty="0"/>
              <a:t>.</a:t>
            </a:r>
          </a:p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 dirty="0"/>
              <a:t>사용자 입력 정보를 </a:t>
            </a:r>
            <a:r>
              <a:rPr lang="en-US" altLang="ko-KR" sz="2000" b="1" spc="-150" dirty="0"/>
              <a:t>php</a:t>
            </a:r>
            <a:r>
              <a:rPr lang="ko-KR" altLang="en-US" sz="2000" b="1" spc="-150" dirty="0"/>
              <a:t>를 통해 서버 </a:t>
            </a:r>
            <a:r>
              <a:rPr lang="en-US" altLang="ko-KR" sz="2000" b="1" spc="-150" dirty="0"/>
              <a:t>DB</a:t>
            </a:r>
            <a:r>
              <a:rPr lang="ko-KR" altLang="en-US" sz="2000" b="1" spc="-150" dirty="0"/>
              <a:t>에 저장</a:t>
            </a:r>
            <a:r>
              <a:rPr lang="en-US" altLang="ko-KR" sz="2000" b="1" spc="-150" dirty="0"/>
              <a:t>.</a:t>
            </a:r>
          </a:p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 dirty="0" err="1"/>
              <a:t>아두이노는</a:t>
            </a:r>
            <a:r>
              <a:rPr lang="ko-KR" altLang="en-US" sz="2000" b="1" spc="-150" dirty="0"/>
              <a:t> 현재 시간과 급식일정을 비교</a:t>
            </a:r>
            <a:r>
              <a:rPr lang="en-US" altLang="ko-KR" sz="2000" b="1" spc="-150" dirty="0"/>
              <a:t>.</a:t>
            </a:r>
          </a:p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 dirty="0"/>
              <a:t>비교 결과에 따라 급식 유</a:t>
            </a:r>
            <a:r>
              <a:rPr lang="en-US" altLang="ko-KR" sz="2000" b="1" spc="-150" dirty="0"/>
              <a:t>/</a:t>
            </a:r>
            <a:r>
              <a:rPr lang="ko-KR" altLang="en-US" sz="2000" b="1" spc="-150" dirty="0"/>
              <a:t>무 결정</a:t>
            </a:r>
            <a:r>
              <a:rPr lang="en-US" altLang="ko-KR" sz="2000" b="1" spc="-150" dirty="0"/>
              <a:t>.</a:t>
            </a:r>
          </a:p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 dirty="0"/>
              <a:t>모터를 작동 시켜 사료를 급식</a:t>
            </a:r>
            <a:r>
              <a:rPr lang="en-US" altLang="ko-KR" sz="2000" b="1" spc="-150" dirty="0"/>
              <a:t>.</a:t>
            </a:r>
            <a:endParaRPr lang="ko-KR" altLang="en-US" spc="-150" dirty="0"/>
          </a:p>
        </p:txBody>
      </p:sp>
    </p:spTree>
    <p:extLst>
      <p:ext uri="{BB962C8B-B14F-4D97-AF65-F5344CB8AC3E}">
        <p14:creationId xmlns:p14="http://schemas.microsoft.com/office/powerpoint/2010/main" val="363697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552" y="1484784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4</a:t>
            </a:r>
            <a:r>
              <a:rPr lang="en-US" altLang="ko-KR" b="1" spc="-150" dirty="0" smtClean="0"/>
              <a:t>) </a:t>
            </a:r>
            <a:r>
              <a:rPr lang="ko-KR" altLang="en-US" b="1" spc="-150" dirty="0"/>
              <a:t>시나리오</a:t>
            </a:r>
            <a:r>
              <a:rPr lang="en-US" altLang="ko-KR" b="1" spc="-150" dirty="0"/>
              <a:t>(</a:t>
            </a:r>
            <a:r>
              <a:rPr lang="ko-KR" altLang="en-US" b="1" spc="-150" dirty="0"/>
              <a:t>수동 급식</a:t>
            </a:r>
            <a:r>
              <a:rPr lang="en-US" altLang="ko-KR" b="1" spc="-150" dirty="0"/>
              <a:t>)</a:t>
            </a:r>
            <a:endParaRPr lang="ko-KR" altLang="en-US" b="1" spc="-150" dirty="0"/>
          </a:p>
        </p:txBody>
      </p:sp>
      <p:sp>
        <p:nvSpPr>
          <p:cNvPr id="31" name="직사각형 30"/>
          <p:cNvSpPr/>
          <p:nvPr/>
        </p:nvSpPr>
        <p:spPr>
          <a:xfrm>
            <a:off x="107504" y="271681"/>
            <a:ext cx="9361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설          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마이크로프로세서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3EC0D2-C1DB-419F-AF04-735F24BD6517}"/>
              </a:ext>
            </a:extLst>
          </p:cNvPr>
          <p:cNvSpPr txBox="1"/>
          <p:nvPr/>
        </p:nvSpPr>
        <p:spPr>
          <a:xfrm>
            <a:off x="683568" y="1902642"/>
            <a:ext cx="7776864" cy="245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 dirty="0"/>
              <a:t>사용자가 앱 상에서 수동 급식 버튼 터치</a:t>
            </a:r>
            <a:r>
              <a:rPr lang="en-US" altLang="ko-KR" sz="2000" b="1" spc="-150" dirty="0"/>
              <a:t>.</a:t>
            </a:r>
          </a:p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 dirty="0"/>
              <a:t>서버는 수동 급식버튼이 눌린 것을 감지</a:t>
            </a:r>
            <a:r>
              <a:rPr lang="en-US" altLang="ko-KR" sz="2000" b="1" spc="-150" dirty="0"/>
              <a:t>.</a:t>
            </a:r>
          </a:p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 dirty="0" err="1"/>
              <a:t>아두이노로</a:t>
            </a:r>
            <a:r>
              <a:rPr lang="ko-KR" altLang="en-US" sz="2000" b="1" spc="-150" dirty="0"/>
              <a:t> 수동 급식 버튼 플래그 전송</a:t>
            </a:r>
            <a:r>
              <a:rPr lang="en-US" altLang="ko-KR" sz="2000" b="1" spc="-150" dirty="0"/>
              <a:t>.</a:t>
            </a:r>
          </a:p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 dirty="0" err="1"/>
              <a:t>아두이노는</a:t>
            </a:r>
            <a:r>
              <a:rPr lang="ko-KR" altLang="en-US" sz="2000" b="1" spc="-150" dirty="0"/>
              <a:t> 모터를 작동 시켜 사료를 급식</a:t>
            </a:r>
            <a:r>
              <a:rPr lang="en-US" altLang="ko-KR" sz="2000" b="1" spc="-150" dirty="0"/>
              <a:t>.</a:t>
            </a:r>
            <a:endParaRPr lang="ko-KR" altLang="en-US" spc="-150" dirty="0"/>
          </a:p>
        </p:txBody>
      </p:sp>
    </p:spTree>
    <p:extLst>
      <p:ext uri="{BB962C8B-B14F-4D97-AF65-F5344CB8AC3E}">
        <p14:creationId xmlns:p14="http://schemas.microsoft.com/office/powerpoint/2010/main" val="164577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552" y="1484784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4</a:t>
            </a:r>
            <a:r>
              <a:rPr lang="en-US" altLang="ko-KR" b="1" spc="-150" dirty="0" smtClean="0"/>
              <a:t>) </a:t>
            </a:r>
            <a:r>
              <a:rPr lang="ko-KR" altLang="en-US" b="1" spc="-150" dirty="0"/>
              <a:t>시나리오</a:t>
            </a:r>
            <a:r>
              <a:rPr lang="en-US" altLang="ko-KR" b="1" spc="-150" dirty="0"/>
              <a:t>(</a:t>
            </a:r>
            <a:r>
              <a:rPr lang="ko-KR" altLang="en-US" b="1" spc="-150" dirty="0" err="1"/>
              <a:t>급식기</a:t>
            </a:r>
            <a:r>
              <a:rPr lang="ko-KR" altLang="en-US" b="1" spc="-150" dirty="0"/>
              <a:t> 오류</a:t>
            </a:r>
            <a:r>
              <a:rPr lang="en-US" altLang="ko-KR" b="1" spc="-150" dirty="0"/>
              <a:t>)</a:t>
            </a:r>
            <a:endParaRPr lang="ko-KR" altLang="en-US" b="1" spc="-150" dirty="0"/>
          </a:p>
        </p:txBody>
      </p:sp>
      <p:sp>
        <p:nvSpPr>
          <p:cNvPr id="31" name="직사각형 30"/>
          <p:cNvSpPr/>
          <p:nvPr/>
        </p:nvSpPr>
        <p:spPr>
          <a:xfrm>
            <a:off x="107504" y="271681"/>
            <a:ext cx="9361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설          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마이크로프로세서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3EC0D2-C1DB-419F-AF04-735F24BD6517}"/>
              </a:ext>
            </a:extLst>
          </p:cNvPr>
          <p:cNvSpPr txBox="1"/>
          <p:nvPr/>
        </p:nvSpPr>
        <p:spPr>
          <a:xfrm>
            <a:off x="683568" y="1902642"/>
            <a:ext cx="7776864" cy="1225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 dirty="0" err="1"/>
              <a:t>급식기</a:t>
            </a:r>
            <a:r>
              <a:rPr lang="ko-KR" altLang="en-US" sz="2000" b="1" spc="-150" dirty="0"/>
              <a:t> 출구가 닫히지 않은 것을 감지</a:t>
            </a:r>
            <a:r>
              <a:rPr lang="en-US" altLang="ko-KR" sz="2000" b="1" spc="-150" dirty="0"/>
              <a:t>.</a:t>
            </a:r>
          </a:p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 dirty="0" err="1"/>
              <a:t>아두이노는</a:t>
            </a:r>
            <a:r>
              <a:rPr lang="ko-KR" altLang="en-US" sz="2000" b="1" spc="-150" dirty="0"/>
              <a:t> 모터 제어를 통해 출구를 원상 복구</a:t>
            </a:r>
            <a:r>
              <a:rPr lang="en-US" altLang="ko-KR" sz="2000" b="1" spc="-1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328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552" y="1484784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1-1) System Flow Chart</a:t>
            </a:r>
            <a:endParaRPr lang="ko-KR" altLang="en-US" b="1" spc="-150" dirty="0"/>
          </a:p>
        </p:txBody>
      </p:sp>
      <p:sp>
        <p:nvSpPr>
          <p:cNvPr id="31" name="직사각형 30"/>
          <p:cNvSpPr/>
          <p:nvPr/>
        </p:nvSpPr>
        <p:spPr>
          <a:xfrm>
            <a:off x="107504" y="271681"/>
            <a:ext cx="9361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상  세  설  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마이크로프로세서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2CAED0-2229-47D4-8D93-320951335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1868880"/>
            <a:ext cx="4104456" cy="4713707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2809491-DCC2-49E8-BE6B-72EC633B5F83}"/>
              </a:ext>
            </a:extLst>
          </p:cNvPr>
          <p:cNvGrpSpPr/>
          <p:nvPr/>
        </p:nvGrpSpPr>
        <p:grpSpPr>
          <a:xfrm>
            <a:off x="755576" y="2924944"/>
            <a:ext cx="1564454" cy="2205536"/>
            <a:chOff x="755576" y="2924944"/>
            <a:chExt cx="1564454" cy="2205536"/>
          </a:xfrm>
        </p:grpSpPr>
        <p:sp>
          <p:nvSpPr>
            <p:cNvPr id="11" name="화살표: 아래쪽 10">
              <a:extLst>
                <a:ext uri="{FF2B5EF4-FFF2-40B4-BE49-F238E27FC236}">
                  <a16:creationId xmlns:a16="http://schemas.microsoft.com/office/drawing/2014/main" id="{936A0931-ED81-4D10-89FE-D8138F243607}"/>
                </a:ext>
              </a:extLst>
            </p:cNvPr>
            <p:cNvSpPr/>
            <p:nvPr/>
          </p:nvSpPr>
          <p:spPr>
            <a:xfrm>
              <a:off x="1205626" y="3645024"/>
              <a:ext cx="540060" cy="710996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4FFDC28-9678-43D0-B67B-ED4E01DC0D62}"/>
                </a:ext>
              </a:extLst>
            </p:cNvPr>
            <p:cNvSpPr txBox="1"/>
            <p:nvPr/>
          </p:nvSpPr>
          <p:spPr>
            <a:xfrm>
              <a:off x="755576" y="2924944"/>
              <a:ext cx="15644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pc="-150" dirty="0"/>
                <a:t>안드로이드 앱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35E51E8-A5EA-4070-BAC7-701E63A81026}"/>
                </a:ext>
              </a:extLst>
            </p:cNvPr>
            <p:cNvSpPr txBox="1"/>
            <p:nvPr/>
          </p:nvSpPr>
          <p:spPr>
            <a:xfrm>
              <a:off x="755576" y="4761148"/>
              <a:ext cx="15644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pc="-150" dirty="0" err="1"/>
                <a:t>아두이노</a:t>
              </a:r>
              <a:endParaRPr lang="ko-KR" altLang="en-US" b="1" spc="-150" dirty="0"/>
            </a:p>
          </p:txBody>
        </p:sp>
      </p:grpSp>
    </p:spTree>
    <p:extLst>
      <p:ext uri="{BB962C8B-B14F-4D97-AF65-F5344CB8AC3E}">
        <p14:creationId xmlns:p14="http://schemas.microsoft.com/office/powerpoint/2010/main" val="88887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552" y="1484784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1-2) System Flow Chart</a:t>
            </a:r>
            <a:endParaRPr lang="ko-KR" altLang="en-US" b="1" spc="-150" dirty="0"/>
          </a:p>
        </p:txBody>
      </p:sp>
      <p:sp>
        <p:nvSpPr>
          <p:cNvPr id="31" name="직사각형 30"/>
          <p:cNvSpPr/>
          <p:nvPr/>
        </p:nvSpPr>
        <p:spPr>
          <a:xfrm>
            <a:off x="107504" y="271681"/>
            <a:ext cx="9361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상  세  설  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마이크로프로세서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5F7C16D-C886-4A84-8B99-49ACCEE508A6}"/>
              </a:ext>
            </a:extLst>
          </p:cNvPr>
          <p:cNvGrpSpPr/>
          <p:nvPr/>
        </p:nvGrpSpPr>
        <p:grpSpPr>
          <a:xfrm>
            <a:off x="6382061" y="2924944"/>
            <a:ext cx="1564454" cy="2205536"/>
            <a:chOff x="755576" y="2924944"/>
            <a:chExt cx="1564454" cy="2205536"/>
          </a:xfrm>
        </p:grpSpPr>
        <p:sp>
          <p:nvSpPr>
            <p:cNvPr id="11" name="화살표: 아래쪽 10">
              <a:extLst>
                <a:ext uri="{FF2B5EF4-FFF2-40B4-BE49-F238E27FC236}">
                  <a16:creationId xmlns:a16="http://schemas.microsoft.com/office/drawing/2014/main" id="{636FB0A2-2B6D-4541-AF5E-AAB1F4463007}"/>
                </a:ext>
              </a:extLst>
            </p:cNvPr>
            <p:cNvSpPr/>
            <p:nvPr/>
          </p:nvSpPr>
          <p:spPr>
            <a:xfrm>
              <a:off x="1249771" y="3654108"/>
              <a:ext cx="540060" cy="710996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8F84EC-8407-4E7E-BBCC-7DA247304271}"/>
                </a:ext>
              </a:extLst>
            </p:cNvPr>
            <p:cNvSpPr txBox="1"/>
            <p:nvPr/>
          </p:nvSpPr>
          <p:spPr>
            <a:xfrm>
              <a:off x="755576" y="2924944"/>
              <a:ext cx="15644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pc="-150" dirty="0" err="1"/>
                <a:t>아두이노</a:t>
              </a:r>
              <a:endParaRPr lang="ko-KR" altLang="en-US" b="1" spc="-15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EFE65A6-81B5-40F9-AD7C-6A7057E6161F}"/>
                </a:ext>
              </a:extLst>
            </p:cNvPr>
            <p:cNvSpPr txBox="1"/>
            <p:nvPr/>
          </p:nvSpPr>
          <p:spPr>
            <a:xfrm>
              <a:off x="755576" y="4761148"/>
              <a:ext cx="15644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pc="-150" dirty="0"/>
                <a:t>안드로이드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EEF6A0E-D683-4D8C-90C4-7D1DC8589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911930"/>
            <a:ext cx="4887007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12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552" y="1484784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2) Android UI (Splash</a:t>
            </a:r>
            <a:r>
              <a:rPr lang="ko-KR" altLang="en-US" b="1" spc="-150" dirty="0"/>
              <a:t> 이미지</a:t>
            </a:r>
            <a:r>
              <a:rPr lang="en-US" altLang="ko-KR" b="1" spc="-150" dirty="0"/>
              <a:t>)</a:t>
            </a:r>
            <a:endParaRPr lang="ko-KR" altLang="en-US" b="1" spc="-150" dirty="0"/>
          </a:p>
        </p:txBody>
      </p:sp>
      <p:sp>
        <p:nvSpPr>
          <p:cNvPr id="31" name="직사각형 30"/>
          <p:cNvSpPr/>
          <p:nvPr/>
        </p:nvSpPr>
        <p:spPr>
          <a:xfrm>
            <a:off x="107504" y="271681"/>
            <a:ext cx="9361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상  세  설  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마이크로프로세서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66BF13-6035-469F-ACF3-8B66FDCAC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996" y="1973800"/>
            <a:ext cx="2196246" cy="46230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B9EDA62-CE40-4525-8774-77AA13DEC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2061658"/>
            <a:ext cx="2376264" cy="4376989"/>
          </a:xfrm>
          <a:prstGeom prst="rect">
            <a:avLst/>
          </a:prstGeom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F3C80C0D-973B-4AE0-991C-44C762A99818}"/>
              </a:ext>
            </a:extLst>
          </p:cNvPr>
          <p:cNvSpPr/>
          <p:nvPr/>
        </p:nvSpPr>
        <p:spPr>
          <a:xfrm rot="16200000">
            <a:off x="3586432" y="3790883"/>
            <a:ext cx="540060" cy="71099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625294-DA7C-42AD-BFD7-244BA63282CC}"/>
              </a:ext>
            </a:extLst>
          </p:cNvPr>
          <p:cNvSpPr txBox="1"/>
          <p:nvPr/>
        </p:nvSpPr>
        <p:spPr>
          <a:xfrm>
            <a:off x="3500964" y="396234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개선</a:t>
            </a:r>
          </a:p>
        </p:txBody>
      </p:sp>
    </p:spTree>
    <p:extLst>
      <p:ext uri="{BB962C8B-B14F-4D97-AF65-F5344CB8AC3E}">
        <p14:creationId xmlns:p14="http://schemas.microsoft.com/office/powerpoint/2010/main" val="417833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2229" y="593215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552" y="1484784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2) Android UI ( </a:t>
            </a:r>
            <a:r>
              <a:rPr lang="ko-KR" altLang="en-US" b="1" spc="-150" dirty="0"/>
              <a:t>메인 화면 </a:t>
            </a:r>
            <a:r>
              <a:rPr lang="en-US" altLang="ko-KR" b="1" spc="-150" dirty="0"/>
              <a:t>)</a:t>
            </a:r>
            <a:endParaRPr lang="ko-KR" altLang="en-US" b="1" spc="-150" dirty="0"/>
          </a:p>
        </p:txBody>
      </p:sp>
      <p:sp>
        <p:nvSpPr>
          <p:cNvPr id="31" name="직사각형 30"/>
          <p:cNvSpPr/>
          <p:nvPr/>
        </p:nvSpPr>
        <p:spPr>
          <a:xfrm>
            <a:off x="107504" y="271681"/>
            <a:ext cx="9361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상  세  설  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마이크로프로세서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CF0F26-EA04-46A4-93FA-21A185E44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327" y="1979336"/>
            <a:ext cx="2163793" cy="4470375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6DFD039-6F3B-49C7-AD90-3905DCE610EF}"/>
              </a:ext>
            </a:extLst>
          </p:cNvPr>
          <p:cNvCxnSpPr>
            <a:cxnSpLocks/>
          </p:cNvCxnSpPr>
          <p:nvPr/>
        </p:nvCxnSpPr>
        <p:spPr>
          <a:xfrm flipH="1">
            <a:off x="2843808" y="5013176"/>
            <a:ext cx="1584176" cy="0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991E24E-0946-4A4B-B58C-1C38E33B7426}"/>
              </a:ext>
            </a:extLst>
          </p:cNvPr>
          <p:cNvSpPr txBox="1"/>
          <p:nvPr/>
        </p:nvSpPr>
        <p:spPr>
          <a:xfrm>
            <a:off x="575556" y="4586624"/>
            <a:ext cx="2163793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 dirty="0"/>
              <a:t>수동 급식 버튼</a:t>
            </a:r>
            <a:endParaRPr lang="en-US" altLang="ko-KR" sz="2000" b="1" spc="-15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02399C8-265C-4485-BD7F-89BEAA9B6613}"/>
              </a:ext>
            </a:extLst>
          </p:cNvPr>
          <p:cNvCxnSpPr>
            <a:cxnSpLocks/>
          </p:cNvCxnSpPr>
          <p:nvPr/>
        </p:nvCxnSpPr>
        <p:spPr>
          <a:xfrm>
            <a:off x="4716016" y="2708920"/>
            <a:ext cx="2120683" cy="0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F503401-4434-47CD-AA5D-3D1382ABC684}"/>
              </a:ext>
            </a:extLst>
          </p:cNvPr>
          <p:cNvSpPr txBox="1"/>
          <p:nvPr/>
        </p:nvSpPr>
        <p:spPr>
          <a:xfrm>
            <a:off x="6879809" y="2261537"/>
            <a:ext cx="1929084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 dirty="0"/>
              <a:t>남은 사료 양</a:t>
            </a:r>
            <a:endParaRPr lang="en-US" altLang="ko-KR" sz="2000" b="1" spc="-15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BC1078D-E541-472E-99C4-69898BA917D9}"/>
              </a:ext>
            </a:extLst>
          </p:cNvPr>
          <p:cNvCxnSpPr>
            <a:cxnSpLocks/>
          </p:cNvCxnSpPr>
          <p:nvPr/>
        </p:nvCxnSpPr>
        <p:spPr>
          <a:xfrm>
            <a:off x="5498630" y="4214523"/>
            <a:ext cx="1338069" cy="0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F86FCF-F18E-4370-94D1-7176298978F2}"/>
              </a:ext>
            </a:extLst>
          </p:cNvPr>
          <p:cNvSpPr txBox="1"/>
          <p:nvPr/>
        </p:nvSpPr>
        <p:spPr>
          <a:xfrm>
            <a:off x="6879809" y="3815287"/>
            <a:ext cx="2084679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/>
              <a:t>급식 일정 추가</a:t>
            </a:r>
            <a:endParaRPr lang="en-US" altLang="ko-KR" sz="2000" b="1" spc="-150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11B1324-D088-4C96-B0A4-26F2516FA522}"/>
              </a:ext>
            </a:extLst>
          </p:cNvPr>
          <p:cNvCxnSpPr>
            <a:cxnSpLocks/>
          </p:cNvCxnSpPr>
          <p:nvPr/>
        </p:nvCxnSpPr>
        <p:spPr>
          <a:xfrm flipH="1">
            <a:off x="2739349" y="2681059"/>
            <a:ext cx="968555" cy="0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C0C4E42-24C9-486D-AA77-8F4E6E0A2E62}"/>
              </a:ext>
            </a:extLst>
          </p:cNvPr>
          <p:cNvSpPr txBox="1"/>
          <p:nvPr/>
        </p:nvSpPr>
        <p:spPr>
          <a:xfrm>
            <a:off x="390647" y="2252313"/>
            <a:ext cx="2979262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 dirty="0"/>
              <a:t>남은 사료 양 갱신</a:t>
            </a:r>
            <a:endParaRPr lang="en-US" altLang="ko-KR" sz="2000" b="1" spc="-15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1C945A0-3775-41F5-B46D-44069848F008}"/>
              </a:ext>
            </a:extLst>
          </p:cNvPr>
          <p:cNvCxnSpPr>
            <a:cxnSpLocks/>
          </p:cNvCxnSpPr>
          <p:nvPr/>
        </p:nvCxnSpPr>
        <p:spPr>
          <a:xfrm flipH="1" flipV="1">
            <a:off x="2784347" y="4239928"/>
            <a:ext cx="2167472" cy="1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B2819D9-9328-47D9-83F9-7EC44A1F8D38}"/>
              </a:ext>
            </a:extLst>
          </p:cNvPr>
          <p:cNvSpPr txBox="1"/>
          <p:nvPr/>
        </p:nvSpPr>
        <p:spPr>
          <a:xfrm>
            <a:off x="573083" y="3815287"/>
            <a:ext cx="2979262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 dirty="0"/>
              <a:t>급식 일정 갱신</a:t>
            </a:r>
            <a:endParaRPr lang="en-US" altLang="ko-KR" sz="2000" b="1" spc="-150" dirty="0"/>
          </a:p>
        </p:txBody>
      </p:sp>
    </p:spTree>
    <p:extLst>
      <p:ext uri="{BB962C8B-B14F-4D97-AF65-F5344CB8AC3E}">
        <p14:creationId xmlns:p14="http://schemas.microsoft.com/office/powerpoint/2010/main" val="6765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552" y="1484784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2) Android UI (</a:t>
            </a:r>
            <a:r>
              <a:rPr lang="ko-KR" altLang="en-US" b="1" spc="-150" dirty="0"/>
              <a:t>급식 일정 추가 화면</a:t>
            </a:r>
            <a:r>
              <a:rPr lang="en-US" altLang="ko-KR" b="1" spc="-150" dirty="0"/>
              <a:t>)</a:t>
            </a:r>
            <a:endParaRPr lang="ko-KR" altLang="en-US" b="1" spc="-150" dirty="0"/>
          </a:p>
        </p:txBody>
      </p:sp>
      <p:sp>
        <p:nvSpPr>
          <p:cNvPr id="31" name="직사각형 30"/>
          <p:cNvSpPr/>
          <p:nvPr/>
        </p:nvSpPr>
        <p:spPr>
          <a:xfrm>
            <a:off x="107504" y="271681"/>
            <a:ext cx="9361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상  세  설  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마이크로프로세서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D158B8-A201-4D59-BFA6-CDC6AF448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772" y="1952021"/>
            <a:ext cx="2239372" cy="4596902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EFAF0C1-C377-4293-B658-C069B1DE39BC}"/>
              </a:ext>
            </a:extLst>
          </p:cNvPr>
          <p:cNvCxnSpPr>
            <a:cxnSpLocks/>
          </p:cNvCxnSpPr>
          <p:nvPr/>
        </p:nvCxnSpPr>
        <p:spPr>
          <a:xfrm>
            <a:off x="5436096" y="3933056"/>
            <a:ext cx="1008112" cy="0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EAB3141-BA8B-4610-B50B-160374E34C6A}"/>
              </a:ext>
            </a:extLst>
          </p:cNvPr>
          <p:cNvSpPr txBox="1"/>
          <p:nvPr/>
        </p:nvSpPr>
        <p:spPr>
          <a:xfrm>
            <a:off x="6444208" y="3539169"/>
            <a:ext cx="2381374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 dirty="0"/>
              <a:t>일정 이름 설정</a:t>
            </a:r>
            <a:endParaRPr lang="en-US" altLang="ko-KR" sz="2000" b="1" spc="-15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E5A23C5-9AF6-44C5-9A4D-0A903ED82938}"/>
              </a:ext>
            </a:extLst>
          </p:cNvPr>
          <p:cNvCxnSpPr>
            <a:cxnSpLocks/>
          </p:cNvCxnSpPr>
          <p:nvPr/>
        </p:nvCxnSpPr>
        <p:spPr>
          <a:xfrm flipH="1">
            <a:off x="2483768" y="4437112"/>
            <a:ext cx="1760634" cy="0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AE4A904-5589-469A-B845-B39ABB24444B}"/>
              </a:ext>
            </a:extLst>
          </p:cNvPr>
          <p:cNvSpPr txBox="1"/>
          <p:nvPr/>
        </p:nvSpPr>
        <p:spPr>
          <a:xfrm>
            <a:off x="318418" y="4005064"/>
            <a:ext cx="2381374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 dirty="0"/>
              <a:t>급식 시간 선택</a:t>
            </a:r>
            <a:endParaRPr lang="en-US" altLang="ko-KR" sz="2000" b="1" spc="-15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D3A202F-12A2-4B56-82F8-E12D58131348}"/>
              </a:ext>
            </a:extLst>
          </p:cNvPr>
          <p:cNvCxnSpPr>
            <a:cxnSpLocks/>
          </p:cNvCxnSpPr>
          <p:nvPr/>
        </p:nvCxnSpPr>
        <p:spPr>
          <a:xfrm>
            <a:off x="5436096" y="5013176"/>
            <a:ext cx="1008112" cy="0"/>
          </a:xfrm>
          <a:prstGeom prst="straightConnector1">
            <a:avLst/>
          </a:prstGeom>
          <a:ln w="38100"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8539898-C2CE-4D7B-BFAE-41883C9D08A0}"/>
              </a:ext>
            </a:extLst>
          </p:cNvPr>
          <p:cNvSpPr txBox="1"/>
          <p:nvPr/>
        </p:nvSpPr>
        <p:spPr>
          <a:xfrm>
            <a:off x="6477657" y="4614975"/>
            <a:ext cx="2381374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 dirty="0"/>
              <a:t>일정 추가 하기</a:t>
            </a:r>
            <a:endParaRPr lang="en-US" altLang="ko-KR" sz="2000" b="1" spc="-150" dirty="0"/>
          </a:p>
        </p:txBody>
      </p:sp>
    </p:spTree>
    <p:extLst>
      <p:ext uri="{BB962C8B-B14F-4D97-AF65-F5344CB8AC3E}">
        <p14:creationId xmlns:p14="http://schemas.microsoft.com/office/powerpoint/2010/main" val="117613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395536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4903" y="1772816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01    02    03    04    05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28919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195736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3923928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652120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380312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93113" y="284364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  <a:ea typeface="+mj-ea"/>
              </a:rPr>
              <a:t>계 획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5536" y="3429000"/>
            <a:ext cx="13681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/>
              <a:t>- </a:t>
            </a:r>
            <a:r>
              <a:rPr lang="ko-KR" altLang="en-US" sz="1200" b="1" spc="-150" dirty="0"/>
              <a:t>주제 선정 동기</a:t>
            </a:r>
          </a:p>
          <a:p>
            <a:endParaRPr lang="en-US" altLang="ko-KR" sz="1200" b="1" spc="-150" dirty="0"/>
          </a:p>
          <a:p>
            <a:r>
              <a:rPr lang="en-US" altLang="ko-KR" sz="1200" b="1" spc="-150" dirty="0"/>
              <a:t>- </a:t>
            </a:r>
            <a:r>
              <a:rPr lang="ko-KR" altLang="en-US" sz="1200" b="1" spc="-150" dirty="0"/>
              <a:t>구현 목표</a:t>
            </a:r>
            <a:endParaRPr lang="en-US" altLang="ko-KR" sz="1200" b="1" spc="-150" dirty="0"/>
          </a:p>
          <a:p>
            <a:endParaRPr lang="en-US" altLang="ko-KR" sz="1200" b="1" spc="-150" dirty="0"/>
          </a:p>
          <a:p>
            <a:r>
              <a:rPr lang="en-US" altLang="ko-KR" sz="1200" b="1" spc="-150" dirty="0"/>
              <a:t>- </a:t>
            </a:r>
            <a:r>
              <a:rPr lang="ko-KR" altLang="en-US" sz="1200" b="1" spc="-150" dirty="0"/>
              <a:t>사용 센서</a:t>
            </a:r>
            <a:endParaRPr lang="en-US" altLang="ko-KR" sz="1200" b="1" spc="-150" dirty="0"/>
          </a:p>
          <a:p>
            <a:endParaRPr lang="en-US" altLang="ko-KR" sz="1200" b="1" spc="-150" dirty="0"/>
          </a:p>
          <a:p>
            <a:endParaRPr lang="ko-KR" altLang="en-US" sz="1200" b="1" spc="-150" dirty="0"/>
          </a:p>
        </p:txBody>
      </p:sp>
      <p:sp>
        <p:nvSpPr>
          <p:cNvPr id="19" name="직사각형 18"/>
          <p:cNvSpPr/>
          <p:nvPr/>
        </p:nvSpPr>
        <p:spPr>
          <a:xfrm>
            <a:off x="2123728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직사각형 19"/>
          <p:cNvSpPr/>
          <p:nvPr/>
        </p:nvSpPr>
        <p:spPr>
          <a:xfrm>
            <a:off x="3851920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1" name="직사각형 20"/>
          <p:cNvSpPr/>
          <p:nvPr/>
        </p:nvSpPr>
        <p:spPr>
          <a:xfrm>
            <a:off x="5580112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2" name="직사각형 21"/>
          <p:cNvSpPr/>
          <p:nvPr/>
        </p:nvSpPr>
        <p:spPr>
          <a:xfrm>
            <a:off x="7308304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3" name="TextBox 22"/>
          <p:cNvSpPr txBox="1"/>
          <p:nvPr/>
        </p:nvSpPr>
        <p:spPr>
          <a:xfrm>
            <a:off x="2123728" y="3429000"/>
            <a:ext cx="13681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/>
              <a:t>- </a:t>
            </a:r>
            <a:r>
              <a:rPr lang="ko-KR" altLang="en-US" sz="1200" b="1" spc="-150" dirty="0"/>
              <a:t>시스템 구성도</a:t>
            </a:r>
          </a:p>
          <a:p>
            <a:endParaRPr lang="en-US" altLang="ko-KR" sz="1200" b="1" spc="-150" dirty="0"/>
          </a:p>
          <a:p>
            <a:r>
              <a:rPr lang="en-US" altLang="ko-KR" sz="1200" b="1" spc="-150" dirty="0"/>
              <a:t>- </a:t>
            </a:r>
            <a:r>
              <a:rPr lang="ko-KR" altLang="en-US" sz="1200" b="1" spc="-150" dirty="0"/>
              <a:t>회 로 도</a:t>
            </a:r>
            <a:endParaRPr lang="en-US" altLang="ko-KR" sz="1200" b="1" spc="-150" dirty="0"/>
          </a:p>
          <a:p>
            <a:endParaRPr lang="en-US" altLang="ko-KR" sz="1200" b="1" spc="-150" dirty="0"/>
          </a:p>
          <a:p>
            <a:r>
              <a:rPr lang="en-US" altLang="ko-KR" sz="1200" b="1" spc="-150" dirty="0"/>
              <a:t>- </a:t>
            </a:r>
            <a:r>
              <a:rPr lang="ko-KR" altLang="en-US" sz="1200" b="1" spc="-150" dirty="0"/>
              <a:t>시 나 리 오</a:t>
            </a:r>
            <a:endParaRPr lang="en-US" altLang="ko-KR" sz="1200" b="1" spc="-150" dirty="0"/>
          </a:p>
          <a:p>
            <a:pPr>
              <a:buFontTx/>
              <a:buChar char="-"/>
            </a:pPr>
            <a:endParaRPr lang="en-US" altLang="ko-KR" sz="1200" b="1" spc="-150" dirty="0"/>
          </a:p>
          <a:p>
            <a:endParaRPr lang="ko-KR" altLang="en-US" sz="1200" b="1" spc="-150" dirty="0"/>
          </a:p>
        </p:txBody>
      </p:sp>
      <p:sp>
        <p:nvSpPr>
          <p:cNvPr id="24" name="TextBox 23"/>
          <p:cNvSpPr txBox="1"/>
          <p:nvPr/>
        </p:nvSpPr>
        <p:spPr>
          <a:xfrm>
            <a:off x="3851920" y="3429000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/>
              <a:t>- System Flow Chart</a:t>
            </a:r>
            <a:endParaRPr lang="ko-KR" altLang="en-US" sz="1200" b="1" spc="-150" dirty="0"/>
          </a:p>
          <a:p>
            <a:endParaRPr lang="en-US" altLang="ko-KR" sz="1200" b="1" spc="-150" dirty="0"/>
          </a:p>
          <a:p>
            <a:r>
              <a:rPr lang="en-US" altLang="ko-KR" sz="1200" b="1" spc="-150" dirty="0"/>
              <a:t>- </a:t>
            </a:r>
            <a:r>
              <a:rPr lang="ko-KR" altLang="en-US" sz="1200" b="1" spc="-150" dirty="0"/>
              <a:t>안드로이드 </a:t>
            </a:r>
            <a:r>
              <a:rPr lang="en-US" altLang="ko-KR" sz="1200" b="1" spc="-150" dirty="0"/>
              <a:t>UI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580112" y="3429000"/>
            <a:ext cx="13681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/>
              <a:t>- </a:t>
            </a:r>
            <a:r>
              <a:rPr lang="ko-KR" altLang="en-US" sz="1200" b="1" spc="-150" dirty="0"/>
              <a:t>프로토 타입 제작</a:t>
            </a:r>
          </a:p>
          <a:p>
            <a:endParaRPr lang="en-US" altLang="ko-KR" sz="1200" b="1" spc="-150" dirty="0"/>
          </a:p>
          <a:p>
            <a:r>
              <a:rPr lang="en-US" altLang="ko-KR" sz="1200" b="1" spc="-150" dirty="0"/>
              <a:t>- DB</a:t>
            </a:r>
            <a:r>
              <a:rPr lang="ko-KR" altLang="en-US" sz="1200" b="1" spc="-150" dirty="0"/>
              <a:t> 서버 구축</a:t>
            </a:r>
            <a:endParaRPr lang="en-US" altLang="ko-KR" sz="1200" b="1" spc="-150" dirty="0"/>
          </a:p>
          <a:p>
            <a:endParaRPr lang="en-US" altLang="ko-KR" sz="1200" b="1" spc="-150" dirty="0"/>
          </a:p>
          <a:p>
            <a:r>
              <a:rPr lang="en-US" altLang="ko-KR" sz="1200" b="1" spc="-150" dirty="0"/>
              <a:t>- </a:t>
            </a:r>
            <a:r>
              <a:rPr lang="ko-KR" altLang="en-US" sz="1200" b="1" spc="-150" dirty="0"/>
              <a:t>코 </a:t>
            </a:r>
            <a:r>
              <a:rPr lang="ko-KR" altLang="en-US" sz="1200" b="1" spc="-150" dirty="0" err="1"/>
              <a:t>딩</a:t>
            </a:r>
            <a:r>
              <a:rPr lang="ko-KR" altLang="en-US" sz="1200" b="1" spc="-150" dirty="0"/>
              <a:t>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308304" y="3429000"/>
            <a:ext cx="13681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/>
              <a:t>- </a:t>
            </a:r>
            <a:r>
              <a:rPr lang="ko-KR" altLang="en-US" sz="1200" b="1" spc="-150" dirty="0"/>
              <a:t>최종 결과물</a:t>
            </a:r>
            <a:endParaRPr lang="en-US" altLang="ko-KR" sz="1200" b="1" spc="-150" dirty="0"/>
          </a:p>
          <a:p>
            <a:endParaRPr lang="en-US" altLang="ko-KR" sz="1200" b="1" spc="-150" dirty="0"/>
          </a:p>
          <a:p>
            <a:r>
              <a:rPr lang="en-US" altLang="ko-KR" sz="1200" b="1" spc="-150" dirty="0"/>
              <a:t>- </a:t>
            </a:r>
            <a:r>
              <a:rPr lang="ko-KR" altLang="en-US" sz="1200" b="1" spc="-150" dirty="0"/>
              <a:t>개 선 사 항</a:t>
            </a:r>
          </a:p>
          <a:p>
            <a:endParaRPr lang="en-US" altLang="ko-KR" sz="1200" b="1" spc="-150" dirty="0"/>
          </a:p>
          <a:p>
            <a:r>
              <a:rPr lang="en-US" altLang="ko-KR" sz="1200" b="1" spc="-150" dirty="0"/>
              <a:t>- </a:t>
            </a:r>
            <a:r>
              <a:rPr lang="ko-KR" altLang="en-US" sz="1200" b="1" spc="-150" dirty="0"/>
              <a:t>시 연</a:t>
            </a:r>
            <a:endParaRPr lang="en-US" altLang="ko-KR" sz="1200" b="1" spc="-150" dirty="0"/>
          </a:p>
          <a:p>
            <a:endParaRPr lang="en-US" altLang="ko-KR" sz="1200" b="1" spc="-150" dirty="0"/>
          </a:p>
          <a:p>
            <a:r>
              <a:rPr lang="en-US" altLang="ko-KR" sz="1200" b="1" spc="-150" dirty="0"/>
              <a:t>- </a:t>
            </a:r>
            <a:r>
              <a:rPr lang="ko-KR" altLang="en-US" sz="1200" b="1" spc="-150" dirty="0"/>
              <a:t>한 계 점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979712" y="284364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설 계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707904" y="284364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상세 설계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92080" y="285293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구 현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840760" y="2843644"/>
            <a:ext cx="219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spc="-150" dirty="0">
                <a:solidFill>
                  <a:schemeClr val="bg1"/>
                </a:solidFill>
                <a:latin typeface="+mj-ea"/>
                <a:ea typeface="+mj-ea"/>
              </a:rPr>
              <a:t>결 과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52BDEC9-E318-406A-A3D5-ADD3C408978F}"/>
              </a:ext>
            </a:extLst>
          </p:cNvPr>
          <p:cNvGrpSpPr/>
          <p:nvPr/>
        </p:nvGrpSpPr>
        <p:grpSpPr>
          <a:xfrm>
            <a:off x="4427984" y="6058307"/>
            <a:ext cx="576064" cy="323021"/>
            <a:chOff x="4355976" y="5995834"/>
            <a:chExt cx="777869" cy="323021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A75A92B-AD2E-4551-A5B6-BF426E561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55976" y="5995834"/>
              <a:ext cx="368426" cy="323021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425CDE05-9F4F-4C1D-8241-CA18E13D2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4402" y="5995834"/>
              <a:ext cx="409443" cy="32302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552" y="1484784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1) </a:t>
            </a:r>
            <a:r>
              <a:rPr lang="ko-KR" altLang="en-US" b="1" spc="-150" dirty="0"/>
              <a:t>프로토 타입 제작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07504" y="271681"/>
            <a:ext cx="9361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구          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마이크로프로세서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66BEA03-CE15-4DC2-83B5-0B19A53FA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926124"/>
            <a:ext cx="3168352" cy="4639352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F6E4AC0B-E129-46A2-BDEB-B9E22717C9DA}"/>
              </a:ext>
            </a:extLst>
          </p:cNvPr>
          <p:cNvSpPr/>
          <p:nvPr/>
        </p:nvSpPr>
        <p:spPr>
          <a:xfrm rot="16200000">
            <a:off x="4621464" y="3844975"/>
            <a:ext cx="540060" cy="71099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915A01-3599-4A31-80F1-F62B5A3D5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366" y="1854116"/>
            <a:ext cx="2851066" cy="471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7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552" y="1484784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2) DB </a:t>
            </a:r>
            <a:r>
              <a:rPr lang="ko-KR" altLang="en-US" b="1" spc="-150" dirty="0"/>
              <a:t>서버 구축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07504" y="271681"/>
            <a:ext cx="9361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구          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마이크로프로세서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3EC0D2-C1DB-419F-AF04-735F24BD6517}"/>
              </a:ext>
            </a:extLst>
          </p:cNvPr>
          <p:cNvSpPr txBox="1"/>
          <p:nvPr/>
        </p:nvSpPr>
        <p:spPr>
          <a:xfrm>
            <a:off x="683568" y="1902642"/>
            <a:ext cx="7776864" cy="368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spc="-150" dirty="0"/>
              <a:t>AWS</a:t>
            </a:r>
            <a:r>
              <a:rPr lang="ko-KR" altLang="en-US" sz="2000" b="1" spc="-150" dirty="0"/>
              <a:t>에 인스턴스 생성</a:t>
            </a:r>
            <a:r>
              <a:rPr lang="en-US" altLang="ko-KR" sz="2000" b="1" spc="-150" dirty="0"/>
              <a:t>(</a:t>
            </a:r>
            <a:r>
              <a:rPr lang="en-US" altLang="ko-KR" sz="2000" b="1" spc="-150" dirty="0" err="1"/>
              <a:t>Unbuntu</a:t>
            </a:r>
            <a:r>
              <a:rPr lang="en-US" altLang="ko-KR" sz="2000" b="1" spc="-150" dirty="0"/>
              <a:t>)</a:t>
            </a:r>
          </a:p>
          <a:p>
            <a:pPr marL="800100" lvl="1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 dirty="0"/>
              <a:t>고정 </a:t>
            </a:r>
            <a:r>
              <a:rPr lang="en-US" altLang="ko-KR" sz="2000" b="1" spc="-150" dirty="0"/>
              <a:t>IP </a:t>
            </a:r>
            <a:r>
              <a:rPr lang="ko-KR" altLang="en-US" sz="2000" b="1" spc="-150" dirty="0"/>
              <a:t>할당</a:t>
            </a:r>
            <a:r>
              <a:rPr lang="en-US" altLang="ko-KR" sz="2000" b="1" spc="-150" dirty="0"/>
              <a:t>.</a:t>
            </a:r>
          </a:p>
          <a:p>
            <a:pPr marL="800100" lvl="1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spc="-150" dirty="0" err="1"/>
              <a:t>Mysql</a:t>
            </a:r>
            <a:r>
              <a:rPr lang="en-US" altLang="ko-KR" sz="2000" b="1" spc="-150" dirty="0"/>
              <a:t> DB </a:t>
            </a:r>
            <a:r>
              <a:rPr lang="ko-KR" altLang="en-US" sz="2000" b="1" spc="-150" dirty="0"/>
              <a:t>생성</a:t>
            </a:r>
            <a:r>
              <a:rPr lang="en-US" altLang="ko-KR" sz="2000" b="1" spc="-150" dirty="0"/>
              <a:t>.</a:t>
            </a:r>
          </a:p>
          <a:p>
            <a:pPr marL="800100" lvl="1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000" b="1" spc="-150" dirty="0"/>
          </a:p>
          <a:p>
            <a:pPr marL="800100" lvl="1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000" b="1" spc="-150" dirty="0"/>
          </a:p>
          <a:p>
            <a:pPr marL="800100" lvl="1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000" b="1" spc="-1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FAB506-FDDC-45E9-B507-FB06FBE87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519" y="3994980"/>
            <a:ext cx="2867425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73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552" y="1484784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3) </a:t>
            </a:r>
            <a:r>
              <a:rPr lang="ko-KR" altLang="en-US" b="1" spc="-150" dirty="0"/>
              <a:t>코 </a:t>
            </a:r>
            <a:r>
              <a:rPr lang="ko-KR" altLang="en-US" b="1" spc="-150" dirty="0" err="1"/>
              <a:t>딩</a:t>
            </a:r>
            <a:r>
              <a:rPr lang="ko-KR" altLang="en-US" b="1" spc="-150" dirty="0"/>
              <a:t> </a:t>
            </a:r>
            <a:r>
              <a:rPr lang="en-US" altLang="ko-KR" b="1" spc="-150" dirty="0"/>
              <a:t>( </a:t>
            </a:r>
            <a:r>
              <a:rPr lang="ko-KR" altLang="en-US" b="1" spc="-150" dirty="0"/>
              <a:t>코드 요약</a:t>
            </a:r>
            <a:r>
              <a:rPr lang="en-US" altLang="ko-KR" b="1" spc="-150" dirty="0"/>
              <a:t>.txt </a:t>
            </a:r>
            <a:r>
              <a:rPr lang="ko-KR" altLang="en-US" b="1" spc="-150" dirty="0"/>
              <a:t>참고 </a:t>
            </a:r>
            <a:r>
              <a:rPr lang="en-US" altLang="ko-KR" b="1" spc="-150" dirty="0"/>
              <a:t>)</a:t>
            </a:r>
            <a:endParaRPr lang="ko-KR" altLang="en-US" b="1" spc="-150" dirty="0"/>
          </a:p>
        </p:txBody>
      </p:sp>
      <p:sp>
        <p:nvSpPr>
          <p:cNvPr id="31" name="직사각형 30"/>
          <p:cNvSpPr/>
          <p:nvPr/>
        </p:nvSpPr>
        <p:spPr>
          <a:xfrm>
            <a:off x="107504" y="271681"/>
            <a:ext cx="9361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구          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마이크로프로세서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90AB93-0AB4-4B71-86BC-262E4C092243}"/>
              </a:ext>
            </a:extLst>
          </p:cNvPr>
          <p:cNvSpPr txBox="1"/>
          <p:nvPr/>
        </p:nvSpPr>
        <p:spPr>
          <a:xfrm>
            <a:off x="683568" y="1902642"/>
            <a:ext cx="7776864" cy="4303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 dirty="0"/>
              <a:t>안드로이드 코딩</a:t>
            </a:r>
            <a:endParaRPr lang="en-US" altLang="ko-KR" sz="2000" b="1" spc="-150" dirty="0"/>
          </a:p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spc="-150" dirty="0"/>
              <a:t>php </a:t>
            </a:r>
            <a:r>
              <a:rPr lang="ko-KR" altLang="en-US" sz="2000" b="1" spc="-150" dirty="0"/>
              <a:t>코딩</a:t>
            </a:r>
            <a:endParaRPr lang="en-US" altLang="ko-KR" sz="2000" b="1" spc="-150" dirty="0"/>
          </a:p>
          <a:p>
            <a:pPr marL="800100" lvl="1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spc="-150" dirty="0" err="1"/>
              <a:t>routine_insert</a:t>
            </a:r>
            <a:r>
              <a:rPr lang="en-US" altLang="ko-KR" sz="2000" b="1" spc="-150" dirty="0"/>
              <a:t> .php    ▶    Android → DB</a:t>
            </a:r>
          </a:p>
          <a:p>
            <a:pPr marL="800100" lvl="1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spc="-150" dirty="0" err="1"/>
              <a:t>routine_read</a:t>
            </a:r>
            <a:r>
              <a:rPr lang="en-US" altLang="ko-KR" sz="2000" b="1" spc="-150" dirty="0"/>
              <a:t> .php      ▶    DB → Android</a:t>
            </a:r>
          </a:p>
          <a:p>
            <a:pPr marL="800100" lvl="1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spc="-150" dirty="0" err="1"/>
              <a:t>sensor_read</a:t>
            </a:r>
            <a:r>
              <a:rPr lang="en-US" altLang="ko-KR" sz="2000" b="1" spc="-150" dirty="0"/>
              <a:t> .php       ▶    DB → Android</a:t>
            </a:r>
          </a:p>
          <a:p>
            <a:pPr marL="800100" lvl="1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spc="-150" dirty="0" err="1"/>
              <a:t>insert_sensor</a:t>
            </a:r>
            <a:r>
              <a:rPr lang="en-US" altLang="ko-KR" sz="2000" b="1" spc="-150" dirty="0"/>
              <a:t> .php     ▶    </a:t>
            </a:r>
            <a:r>
              <a:rPr lang="en-US" altLang="ko-KR" sz="2000" b="1" spc="-150" dirty="0" err="1"/>
              <a:t>Aduino</a:t>
            </a:r>
            <a:r>
              <a:rPr lang="en-US" altLang="ko-KR" sz="2000" b="1" spc="-150" dirty="0"/>
              <a:t> → DB</a:t>
            </a:r>
          </a:p>
          <a:p>
            <a:pPr marL="800100" lvl="1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spc="-150" dirty="0" err="1"/>
              <a:t>read_routine</a:t>
            </a:r>
            <a:r>
              <a:rPr lang="en-US" altLang="ko-KR" sz="2000" b="1" spc="-150" dirty="0"/>
              <a:t> .php      ▶    DB → </a:t>
            </a:r>
            <a:r>
              <a:rPr lang="en-US" altLang="ko-KR" sz="2000" b="1" spc="-150" dirty="0" err="1"/>
              <a:t>Aduino</a:t>
            </a:r>
            <a:endParaRPr lang="en-US" altLang="ko-KR" sz="2000" b="1" spc="-150" dirty="0"/>
          </a:p>
        </p:txBody>
      </p:sp>
    </p:spTree>
    <p:extLst>
      <p:ext uri="{BB962C8B-B14F-4D97-AF65-F5344CB8AC3E}">
        <p14:creationId xmlns:p14="http://schemas.microsoft.com/office/powerpoint/2010/main" val="346272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552" y="1484784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3) </a:t>
            </a:r>
            <a:r>
              <a:rPr lang="ko-KR" altLang="en-US" b="1" spc="-150" dirty="0"/>
              <a:t>코 </a:t>
            </a:r>
            <a:r>
              <a:rPr lang="ko-KR" altLang="en-US" b="1" spc="-150" dirty="0" err="1"/>
              <a:t>딩</a:t>
            </a:r>
            <a:endParaRPr lang="ko-KR" altLang="en-US" b="1" spc="-150" dirty="0"/>
          </a:p>
        </p:txBody>
      </p:sp>
      <p:sp>
        <p:nvSpPr>
          <p:cNvPr id="31" name="직사각형 30"/>
          <p:cNvSpPr/>
          <p:nvPr/>
        </p:nvSpPr>
        <p:spPr>
          <a:xfrm>
            <a:off x="107504" y="271681"/>
            <a:ext cx="9361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구          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마이크로프로세서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90AB93-0AB4-4B71-86BC-262E4C092243}"/>
              </a:ext>
            </a:extLst>
          </p:cNvPr>
          <p:cNvSpPr txBox="1"/>
          <p:nvPr/>
        </p:nvSpPr>
        <p:spPr>
          <a:xfrm>
            <a:off x="683568" y="1902642"/>
            <a:ext cx="7776864" cy="245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 dirty="0" err="1"/>
              <a:t>아두이노</a:t>
            </a:r>
            <a:r>
              <a:rPr lang="ko-KR" altLang="en-US" sz="2000" b="1" spc="-150" dirty="0"/>
              <a:t> 코딩 </a:t>
            </a:r>
            <a:r>
              <a:rPr lang="en-US" altLang="ko-KR" sz="2000" b="1" spc="-150" dirty="0"/>
              <a:t>(</a:t>
            </a:r>
            <a:r>
              <a:rPr lang="ko-KR" altLang="en-US" sz="2000" b="1" spc="-150" dirty="0"/>
              <a:t>각종 센서 </a:t>
            </a:r>
            <a:r>
              <a:rPr lang="en-US" altLang="ko-KR" sz="2000" b="1" spc="-150" dirty="0"/>
              <a:t>setup)</a:t>
            </a:r>
          </a:p>
          <a:p>
            <a:pPr marL="800100" lvl="1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spc="-150" dirty="0" err="1"/>
              <a:t>Wifi</a:t>
            </a:r>
            <a:r>
              <a:rPr lang="en-US" altLang="ko-KR" sz="2000" b="1" spc="-150" dirty="0"/>
              <a:t> </a:t>
            </a:r>
            <a:r>
              <a:rPr lang="ko-KR" altLang="en-US" sz="2000" b="1" spc="-150" dirty="0"/>
              <a:t>연결</a:t>
            </a:r>
            <a:endParaRPr lang="en-US" altLang="ko-KR" sz="2000" b="1" spc="-150" dirty="0"/>
          </a:p>
          <a:p>
            <a:pPr marL="800100" lvl="1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spc="-150" dirty="0" err="1"/>
              <a:t>Wifi</a:t>
            </a:r>
            <a:r>
              <a:rPr lang="en-US" altLang="ko-KR" sz="2000" b="1" spc="-150" dirty="0"/>
              <a:t> </a:t>
            </a:r>
            <a:r>
              <a:rPr lang="ko-KR" altLang="en-US" sz="2000" b="1" spc="-150" dirty="0"/>
              <a:t>데이터 송수신</a:t>
            </a:r>
            <a:endParaRPr lang="en-US" altLang="ko-KR" sz="2000" b="1" spc="-150" dirty="0"/>
          </a:p>
          <a:p>
            <a:pPr marL="800100" lvl="1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 dirty="0"/>
              <a:t>센서 및 플래그 값에 따른 모터 제어</a:t>
            </a:r>
            <a:endParaRPr lang="en-US" altLang="ko-KR" sz="2000" b="1" spc="-150" dirty="0"/>
          </a:p>
        </p:txBody>
      </p:sp>
    </p:spTree>
    <p:extLst>
      <p:ext uri="{BB962C8B-B14F-4D97-AF65-F5344CB8AC3E}">
        <p14:creationId xmlns:p14="http://schemas.microsoft.com/office/powerpoint/2010/main" val="154064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552" y="1484784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1-1) </a:t>
            </a:r>
            <a:r>
              <a:rPr lang="ko-KR" altLang="en-US" b="1" spc="-150" dirty="0"/>
              <a:t>최종 결과물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07504" y="271681"/>
            <a:ext cx="9361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결          과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마이크로프로세서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1FC4BC-7E4F-408B-AEB6-D500C0AFA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531978"/>
            <a:ext cx="3126874" cy="40653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FE13D8-07FF-4A6E-89EC-998216244B3D}"/>
              </a:ext>
            </a:extLst>
          </p:cNvPr>
          <p:cNvSpPr txBox="1"/>
          <p:nvPr/>
        </p:nvSpPr>
        <p:spPr>
          <a:xfrm>
            <a:off x="637196" y="1874300"/>
            <a:ext cx="4392488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 dirty="0"/>
              <a:t>앞</a:t>
            </a:r>
            <a:endParaRPr lang="en-US" altLang="ko-KR" sz="2000" b="1" spc="-1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993B9D-755B-4BBE-9106-71E57C2B9B1F}"/>
              </a:ext>
            </a:extLst>
          </p:cNvPr>
          <p:cNvSpPr txBox="1"/>
          <p:nvPr/>
        </p:nvSpPr>
        <p:spPr>
          <a:xfrm>
            <a:off x="4862278" y="1842441"/>
            <a:ext cx="3544627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 dirty="0"/>
              <a:t>뒤</a:t>
            </a:r>
            <a:endParaRPr lang="en-US" altLang="ko-KR" sz="2000" b="1" spc="-1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38A638-F0BA-42CD-8F0B-8480C0687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876" y="2479522"/>
            <a:ext cx="3231631" cy="411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18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552" y="1484784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1-2) </a:t>
            </a:r>
            <a:r>
              <a:rPr lang="ko-KR" altLang="en-US" b="1" spc="-150" dirty="0"/>
              <a:t>최종 결과물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07504" y="271681"/>
            <a:ext cx="9361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결          과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마이크로프로세서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FE13D8-07FF-4A6E-89EC-998216244B3D}"/>
              </a:ext>
            </a:extLst>
          </p:cNvPr>
          <p:cNvSpPr txBox="1"/>
          <p:nvPr/>
        </p:nvSpPr>
        <p:spPr>
          <a:xfrm>
            <a:off x="637196" y="1874300"/>
            <a:ext cx="4392488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 dirty="0"/>
              <a:t>무게 센서</a:t>
            </a:r>
            <a:endParaRPr lang="en-US" altLang="ko-KR" sz="2000" b="1" spc="-1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993B9D-755B-4BBE-9106-71E57C2B9B1F}"/>
              </a:ext>
            </a:extLst>
          </p:cNvPr>
          <p:cNvSpPr txBox="1"/>
          <p:nvPr/>
        </p:nvSpPr>
        <p:spPr>
          <a:xfrm>
            <a:off x="4862278" y="1842441"/>
            <a:ext cx="3544627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 dirty="0"/>
              <a:t>장애물 감지 센서</a:t>
            </a:r>
            <a:endParaRPr lang="en-US" altLang="ko-KR" sz="2000" b="1" spc="-15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CFE447-00C1-477C-BF64-939DA2B7B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96" y="2673736"/>
            <a:ext cx="3953427" cy="32198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89CF969-FBF1-45A6-8F75-B83FEE787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6887" y="2664209"/>
            <a:ext cx="3896269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4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552" y="1484784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2) </a:t>
            </a:r>
            <a:r>
              <a:rPr lang="ko-KR" altLang="en-US" b="1" spc="-150" dirty="0"/>
              <a:t>개 선 사 항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07504" y="271681"/>
            <a:ext cx="9361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결          과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마이크로프로세서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FE13D8-07FF-4A6E-89EC-998216244B3D}"/>
              </a:ext>
            </a:extLst>
          </p:cNvPr>
          <p:cNvSpPr txBox="1"/>
          <p:nvPr/>
        </p:nvSpPr>
        <p:spPr>
          <a:xfrm>
            <a:off x="637196" y="1874300"/>
            <a:ext cx="7823236" cy="368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 dirty="0"/>
              <a:t>터치 센서 수동 급식 반응속도 개선</a:t>
            </a:r>
            <a:endParaRPr lang="en-US" altLang="ko-KR" sz="2000" b="1" spc="-150" dirty="0"/>
          </a:p>
          <a:p>
            <a:pPr marL="800100" lvl="1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 dirty="0"/>
              <a:t>약 </a:t>
            </a:r>
            <a:r>
              <a:rPr lang="en-US" altLang="ko-KR" sz="2000" b="1" spc="-150" dirty="0"/>
              <a:t>10</a:t>
            </a:r>
            <a:r>
              <a:rPr lang="ko-KR" altLang="en-US" sz="2000" b="1" spc="-150" dirty="0"/>
              <a:t>초  </a:t>
            </a:r>
            <a:r>
              <a:rPr lang="en-US" altLang="ko-KR" sz="2000" b="1" spc="-150" dirty="0"/>
              <a:t>→ 1~2</a:t>
            </a:r>
            <a:r>
              <a:rPr lang="ko-KR" altLang="en-US" sz="2000" b="1" spc="-150" dirty="0"/>
              <a:t>초 이내</a:t>
            </a:r>
            <a:endParaRPr lang="en-US" altLang="ko-KR" sz="2000" b="1" spc="-150" dirty="0"/>
          </a:p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 dirty="0"/>
              <a:t>안드로이드 수동 급식 반응속도 개선</a:t>
            </a:r>
            <a:endParaRPr lang="en-US" altLang="ko-KR" sz="2000" b="1" spc="-150" dirty="0"/>
          </a:p>
          <a:p>
            <a:pPr marL="800100" lvl="1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 dirty="0"/>
              <a:t>약 </a:t>
            </a:r>
            <a:r>
              <a:rPr lang="en-US" altLang="ko-KR" sz="2000" b="1" spc="-150" dirty="0"/>
              <a:t>10</a:t>
            </a:r>
            <a:r>
              <a:rPr lang="ko-KR" altLang="en-US" sz="2000" b="1" spc="-150" dirty="0"/>
              <a:t>초 이상 </a:t>
            </a:r>
            <a:r>
              <a:rPr lang="en-US" altLang="ko-KR" sz="2000" b="1" spc="-150" dirty="0"/>
              <a:t>→ 2~3</a:t>
            </a:r>
            <a:r>
              <a:rPr lang="ko-KR" altLang="en-US" sz="2000" b="1" spc="-150" dirty="0"/>
              <a:t>초 이내</a:t>
            </a:r>
            <a:endParaRPr lang="en-US" altLang="ko-KR" sz="2000" b="1" spc="-150" dirty="0"/>
          </a:p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 dirty="0"/>
              <a:t>안드로이드 자동 급식 반응속도 개선</a:t>
            </a:r>
            <a:endParaRPr lang="en-US" altLang="ko-KR" sz="2000" b="1" spc="-150" dirty="0"/>
          </a:p>
          <a:p>
            <a:pPr marL="800100" lvl="1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 dirty="0"/>
              <a:t>설정 시간이 되고 </a:t>
            </a:r>
            <a:r>
              <a:rPr lang="en-US" altLang="ko-KR" sz="2000" b="1" spc="-150" dirty="0"/>
              <a:t>10~15</a:t>
            </a:r>
            <a:r>
              <a:rPr lang="ko-KR" altLang="en-US" sz="2000" b="1" spc="-150" dirty="0"/>
              <a:t>초 </a:t>
            </a:r>
            <a:r>
              <a:rPr lang="en-US" altLang="ko-KR" sz="2000" b="1" spc="-150" dirty="0"/>
              <a:t>→ 8</a:t>
            </a:r>
            <a:r>
              <a:rPr lang="ko-KR" altLang="en-US" sz="2000" b="1" spc="-150" dirty="0"/>
              <a:t>초 이내</a:t>
            </a:r>
            <a:endParaRPr lang="en-US" altLang="ko-KR" sz="2000" b="1" spc="-1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6DF467-467D-4752-9C28-66D932B81374}"/>
              </a:ext>
            </a:extLst>
          </p:cNvPr>
          <p:cNvSpPr txBox="1"/>
          <p:nvPr/>
        </p:nvSpPr>
        <p:spPr>
          <a:xfrm>
            <a:off x="5148064" y="1504968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실험 환경 </a:t>
            </a:r>
            <a:r>
              <a:rPr lang="en-US" altLang="ko-KR" dirty="0">
                <a:solidFill>
                  <a:srgbClr val="FF0000"/>
                </a:solidFill>
              </a:rPr>
              <a:t>: FULL </a:t>
            </a:r>
            <a:r>
              <a:rPr lang="ko-KR" altLang="en-US" dirty="0">
                <a:solidFill>
                  <a:srgbClr val="FF0000"/>
                </a:solidFill>
              </a:rPr>
              <a:t>와이파이 상태</a:t>
            </a:r>
          </a:p>
        </p:txBody>
      </p:sp>
    </p:spTree>
    <p:extLst>
      <p:ext uri="{BB962C8B-B14F-4D97-AF65-F5344CB8AC3E}">
        <p14:creationId xmlns:p14="http://schemas.microsoft.com/office/powerpoint/2010/main" val="7944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552" y="1484784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3) </a:t>
            </a:r>
            <a:r>
              <a:rPr lang="ko-KR" altLang="en-US" b="1" spc="-150" dirty="0"/>
              <a:t>시 연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07504" y="271681"/>
            <a:ext cx="9361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결          과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마이크로프로세서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189C49-7B15-4328-83B8-F2A72B4C7972}"/>
              </a:ext>
            </a:extLst>
          </p:cNvPr>
          <p:cNvSpPr txBox="1"/>
          <p:nvPr/>
        </p:nvSpPr>
        <p:spPr>
          <a:xfrm>
            <a:off x="683568" y="1902642"/>
            <a:ext cx="7776864" cy="368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 dirty="0"/>
              <a:t>동영상 참고</a:t>
            </a:r>
            <a:endParaRPr lang="en-US" altLang="ko-KR" sz="2000" b="1" spc="-150" dirty="0"/>
          </a:p>
          <a:p>
            <a:pPr marL="800100" lvl="1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 dirty="0"/>
              <a:t>수동급식</a:t>
            </a:r>
            <a:r>
              <a:rPr lang="en-US" altLang="ko-KR" sz="2000" b="1" spc="-150" dirty="0"/>
              <a:t>_</a:t>
            </a:r>
            <a:r>
              <a:rPr lang="ko-KR" altLang="en-US" sz="2000" b="1" spc="-150" dirty="0"/>
              <a:t>터치센서</a:t>
            </a:r>
            <a:r>
              <a:rPr lang="en-US" altLang="ko-KR" sz="2000" b="1" spc="-150" dirty="0"/>
              <a:t>.mp4</a:t>
            </a:r>
          </a:p>
          <a:p>
            <a:pPr marL="800100" lvl="1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 dirty="0"/>
              <a:t>수동급식</a:t>
            </a:r>
            <a:r>
              <a:rPr lang="en-US" altLang="ko-KR" sz="2000" b="1" spc="-150" dirty="0"/>
              <a:t>_</a:t>
            </a:r>
            <a:r>
              <a:rPr lang="ko-KR" altLang="en-US" sz="2000" b="1" spc="-150" dirty="0"/>
              <a:t>안드로이드</a:t>
            </a:r>
            <a:r>
              <a:rPr lang="en-US" altLang="ko-KR" sz="2000" b="1" spc="-150" dirty="0"/>
              <a:t>.mp4</a:t>
            </a:r>
          </a:p>
          <a:p>
            <a:pPr marL="800100" lvl="1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 dirty="0"/>
              <a:t>자동급식</a:t>
            </a:r>
            <a:r>
              <a:rPr lang="en-US" altLang="ko-KR" sz="2000" b="1" spc="-150" dirty="0"/>
              <a:t>_</a:t>
            </a:r>
            <a:r>
              <a:rPr lang="ko-KR" altLang="en-US" sz="2000" b="1" spc="-150" dirty="0"/>
              <a:t>안드로이드</a:t>
            </a:r>
            <a:r>
              <a:rPr lang="en-US" altLang="ko-KR" sz="2000" b="1" spc="-150" dirty="0"/>
              <a:t>.mp4</a:t>
            </a:r>
          </a:p>
          <a:p>
            <a:pPr marL="800100" lvl="1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 dirty="0"/>
              <a:t>사료 양 센싱</a:t>
            </a:r>
            <a:r>
              <a:rPr lang="en-US" altLang="ko-KR" sz="2000" b="1" spc="-150" dirty="0"/>
              <a:t>.mp4</a:t>
            </a:r>
          </a:p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000" b="1" spc="-150" dirty="0"/>
          </a:p>
        </p:txBody>
      </p:sp>
    </p:spTree>
    <p:extLst>
      <p:ext uri="{BB962C8B-B14F-4D97-AF65-F5344CB8AC3E}">
        <p14:creationId xmlns:p14="http://schemas.microsoft.com/office/powerpoint/2010/main" val="361968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552" y="1484784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3) </a:t>
            </a:r>
            <a:r>
              <a:rPr lang="ko-KR" altLang="en-US" b="1" spc="-150" dirty="0"/>
              <a:t>시 연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07504" y="271681"/>
            <a:ext cx="9361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결          과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마이크로프로세서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189C49-7B15-4328-83B8-F2A72B4C7972}"/>
              </a:ext>
            </a:extLst>
          </p:cNvPr>
          <p:cNvSpPr txBox="1"/>
          <p:nvPr/>
        </p:nvSpPr>
        <p:spPr>
          <a:xfrm>
            <a:off x="683568" y="1902642"/>
            <a:ext cx="7776864" cy="1225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 dirty="0" err="1"/>
              <a:t>수동급식</a:t>
            </a:r>
            <a:r>
              <a:rPr lang="en-US" altLang="ko-KR" sz="2000" b="1" spc="-150" dirty="0"/>
              <a:t>_</a:t>
            </a:r>
            <a:r>
              <a:rPr lang="ko-KR" altLang="en-US" sz="2000" b="1" spc="-150" dirty="0"/>
              <a:t>터치센서</a:t>
            </a:r>
            <a:r>
              <a:rPr lang="en-US" altLang="ko-KR" sz="2000" b="1" spc="-150" dirty="0"/>
              <a:t>.mp4</a:t>
            </a:r>
          </a:p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000" b="1" spc="-150" dirty="0"/>
          </a:p>
        </p:txBody>
      </p:sp>
      <p:pic>
        <p:nvPicPr>
          <p:cNvPr id="4" name="수동급식_터치센서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64941" y="1268760"/>
            <a:ext cx="3863975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0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552" y="1484784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3) </a:t>
            </a:r>
            <a:r>
              <a:rPr lang="ko-KR" altLang="en-US" b="1" spc="-150" dirty="0"/>
              <a:t>시 연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07504" y="271681"/>
            <a:ext cx="9361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결          과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마이크로프로세서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189C49-7B15-4328-83B8-F2A72B4C7972}"/>
              </a:ext>
            </a:extLst>
          </p:cNvPr>
          <p:cNvSpPr txBox="1"/>
          <p:nvPr/>
        </p:nvSpPr>
        <p:spPr>
          <a:xfrm>
            <a:off x="683568" y="1902642"/>
            <a:ext cx="77768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 err="1"/>
              <a:t>수동급식</a:t>
            </a:r>
            <a:r>
              <a:rPr lang="en-US" altLang="ko-KR" sz="2000" b="1" spc="-150" dirty="0" smtClean="0"/>
              <a:t>_</a:t>
            </a:r>
            <a:r>
              <a:rPr lang="ko-KR" altLang="en-US" sz="2000" b="1" spc="-150" dirty="0" smtClean="0"/>
              <a:t>안드로이드</a:t>
            </a:r>
            <a:r>
              <a:rPr lang="en-US" altLang="ko-KR" sz="2000" b="1" spc="-150" dirty="0" smtClean="0"/>
              <a:t>.</a:t>
            </a:r>
            <a:r>
              <a:rPr lang="en-US" altLang="ko-KR" sz="2000" b="1" spc="-150" dirty="0"/>
              <a:t>mp4</a:t>
            </a:r>
          </a:p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000" b="1" spc="-150" dirty="0"/>
          </a:p>
        </p:txBody>
      </p:sp>
      <p:pic>
        <p:nvPicPr>
          <p:cNvPr id="5" name="수동급식_안드로이드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13230" y="650400"/>
            <a:ext cx="3333926" cy="591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25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552" y="1484784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1-1) </a:t>
            </a:r>
            <a:r>
              <a:rPr lang="ko-KR" altLang="en-US" b="1" spc="-150" dirty="0"/>
              <a:t>주제 선정 동기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7584" y="1772816"/>
            <a:ext cx="7776864" cy="2404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 dirty="0"/>
              <a:t>집에 사람이 없으면 반려동물에게 밥을 주러 가야한다</a:t>
            </a:r>
            <a:r>
              <a:rPr lang="en-US" altLang="ko-KR" sz="2000" b="1" spc="-150" dirty="0"/>
              <a:t>.</a:t>
            </a:r>
          </a:p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000" b="1" spc="-150" dirty="0"/>
          </a:p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 dirty="0"/>
              <a:t>집에 가지 못하면 오랫동안 반려동물이 굶주리고 있게 된다</a:t>
            </a:r>
            <a:r>
              <a:rPr lang="en-US" altLang="ko-KR" sz="2000" b="1" spc="-150" dirty="0"/>
              <a:t>.</a:t>
            </a:r>
          </a:p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spc="-150" dirty="0"/>
          </a:p>
        </p:txBody>
      </p:sp>
      <p:sp>
        <p:nvSpPr>
          <p:cNvPr id="31" name="직사각형 30"/>
          <p:cNvSpPr/>
          <p:nvPr/>
        </p:nvSpPr>
        <p:spPr>
          <a:xfrm>
            <a:off x="107504" y="271681"/>
            <a:ext cx="9361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계          획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마이크로프로세서</a:t>
            </a: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F59C146A-0A85-4105-AA28-06A75911D51C}"/>
              </a:ext>
            </a:extLst>
          </p:cNvPr>
          <p:cNvSpPr/>
          <p:nvPr/>
        </p:nvSpPr>
        <p:spPr>
          <a:xfrm>
            <a:off x="4301970" y="4110176"/>
            <a:ext cx="540060" cy="71099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9068CF9-530A-442C-AEA1-E5A12DEAEE41}"/>
              </a:ext>
            </a:extLst>
          </p:cNvPr>
          <p:cNvSpPr txBox="1"/>
          <p:nvPr/>
        </p:nvSpPr>
        <p:spPr>
          <a:xfrm>
            <a:off x="827584" y="4979329"/>
            <a:ext cx="7776864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 dirty="0"/>
              <a:t>밖에서도 어플로 제어가능한 </a:t>
            </a:r>
            <a:r>
              <a:rPr lang="en-US" altLang="ko-KR" sz="2000" b="1" spc="-150" dirty="0"/>
              <a:t>IOT</a:t>
            </a:r>
            <a:r>
              <a:rPr lang="ko-KR" altLang="en-US" sz="2000" b="1" spc="-150" dirty="0"/>
              <a:t>형태의 </a:t>
            </a:r>
            <a:r>
              <a:rPr lang="ko-KR" altLang="en-US" sz="2000" b="1" spc="-150" dirty="0" err="1"/>
              <a:t>급식기</a:t>
            </a:r>
            <a:r>
              <a:rPr lang="ko-KR" altLang="en-US" sz="2000" b="1" spc="-150" dirty="0"/>
              <a:t> 제작</a:t>
            </a:r>
            <a:r>
              <a:rPr lang="en-US" altLang="ko-KR" sz="2000" b="1" spc="-150" dirty="0"/>
              <a:t>.</a:t>
            </a:r>
            <a:endParaRPr lang="ko-KR" altLang="en-US" sz="2000" spc="-1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552" y="1484784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3) </a:t>
            </a:r>
            <a:r>
              <a:rPr lang="ko-KR" altLang="en-US" b="1" spc="-150" dirty="0"/>
              <a:t>시 연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07504" y="271681"/>
            <a:ext cx="9361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결          과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마이크로프로세서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189C49-7B15-4328-83B8-F2A72B4C7972}"/>
              </a:ext>
            </a:extLst>
          </p:cNvPr>
          <p:cNvSpPr txBox="1"/>
          <p:nvPr/>
        </p:nvSpPr>
        <p:spPr>
          <a:xfrm>
            <a:off x="683568" y="1902642"/>
            <a:ext cx="77768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 dirty="0" err="1" smtClean="0"/>
              <a:t>자동급식</a:t>
            </a:r>
            <a:r>
              <a:rPr lang="en-US" altLang="ko-KR" sz="2000" b="1" spc="-150" dirty="0" smtClean="0"/>
              <a:t>_</a:t>
            </a:r>
            <a:r>
              <a:rPr lang="ko-KR" altLang="en-US" sz="2000" b="1" spc="-150" dirty="0" smtClean="0"/>
              <a:t>안드로이드</a:t>
            </a:r>
            <a:r>
              <a:rPr lang="en-US" altLang="ko-KR" sz="2000" b="1" spc="-150" dirty="0" smtClean="0"/>
              <a:t>.</a:t>
            </a:r>
            <a:r>
              <a:rPr lang="en-US" altLang="ko-KR" sz="2000" b="1" spc="-150" dirty="0"/>
              <a:t>mp4</a:t>
            </a:r>
          </a:p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000" b="1" spc="-150" dirty="0"/>
          </a:p>
        </p:txBody>
      </p:sp>
      <p:pic>
        <p:nvPicPr>
          <p:cNvPr id="4" name="자동급식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4603" y="2564361"/>
            <a:ext cx="7158558" cy="403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552" y="1484784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3) </a:t>
            </a:r>
            <a:r>
              <a:rPr lang="ko-KR" altLang="en-US" b="1" spc="-150" dirty="0"/>
              <a:t>시 연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07504" y="271681"/>
            <a:ext cx="9361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결          과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마이크로프로세서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189C49-7B15-4328-83B8-F2A72B4C7972}"/>
              </a:ext>
            </a:extLst>
          </p:cNvPr>
          <p:cNvSpPr txBox="1"/>
          <p:nvPr/>
        </p:nvSpPr>
        <p:spPr>
          <a:xfrm>
            <a:off x="683568" y="1902642"/>
            <a:ext cx="7776864" cy="1225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 dirty="0" smtClean="0"/>
              <a:t>사료 양 </a:t>
            </a:r>
            <a:r>
              <a:rPr lang="ko-KR" altLang="en-US" sz="2000" b="1" spc="-150" dirty="0" err="1" smtClean="0"/>
              <a:t>센싱</a:t>
            </a:r>
            <a:r>
              <a:rPr lang="en-US" altLang="ko-KR" sz="2000" b="1" spc="-150" dirty="0" smtClean="0"/>
              <a:t>.</a:t>
            </a:r>
            <a:r>
              <a:rPr lang="en-US" altLang="ko-KR" sz="2000" b="1" spc="-150" dirty="0"/>
              <a:t>mp4</a:t>
            </a:r>
          </a:p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000" b="1" spc="-150" dirty="0"/>
          </a:p>
        </p:txBody>
      </p:sp>
      <p:pic>
        <p:nvPicPr>
          <p:cNvPr id="4" name="사료양 센싱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98930" y="635940"/>
            <a:ext cx="3350220" cy="594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6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552" y="1484784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4) </a:t>
            </a:r>
            <a:r>
              <a:rPr lang="ko-KR" altLang="en-US" b="1" spc="-150" dirty="0"/>
              <a:t>한 계 점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07504" y="271681"/>
            <a:ext cx="9361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결          과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마이크로프로세서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994421-942E-4D1B-A1A7-A4708FD73423}"/>
              </a:ext>
            </a:extLst>
          </p:cNvPr>
          <p:cNvSpPr txBox="1"/>
          <p:nvPr/>
        </p:nvSpPr>
        <p:spPr>
          <a:xfrm>
            <a:off x="683568" y="1902642"/>
            <a:ext cx="7776864" cy="1225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 dirty="0"/>
              <a:t>와이파이 통신에서 </a:t>
            </a:r>
            <a:r>
              <a:rPr lang="ko-KR" altLang="en-US" sz="2000" b="1" spc="-150" dirty="0" err="1"/>
              <a:t>쓰레딩의</a:t>
            </a:r>
            <a:r>
              <a:rPr lang="ko-KR" altLang="en-US" sz="2000" b="1" spc="-150" dirty="0"/>
              <a:t> 부재</a:t>
            </a:r>
            <a:endParaRPr lang="en-US" altLang="ko-KR" sz="2000" b="1" spc="-150" dirty="0"/>
          </a:p>
          <a:p>
            <a:pPr marL="800100" lvl="1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 dirty="0"/>
              <a:t>와이파이 모듈</a:t>
            </a:r>
            <a:r>
              <a:rPr lang="en-US" altLang="ko-KR" sz="2000" b="1" spc="-150" dirty="0"/>
              <a:t>(esp8266)</a:t>
            </a:r>
            <a:r>
              <a:rPr lang="ko-KR" altLang="en-US" sz="2000" b="1" spc="-150" dirty="0"/>
              <a:t>은 </a:t>
            </a:r>
            <a:r>
              <a:rPr lang="en-US" altLang="ko-KR" sz="2000" b="1" spc="-150" dirty="0"/>
              <a:t>AT</a:t>
            </a:r>
            <a:r>
              <a:rPr lang="ko-KR" altLang="en-US" sz="2000" b="1" spc="-150" dirty="0"/>
              <a:t>라는 </a:t>
            </a:r>
            <a:r>
              <a:rPr lang="en-US" altLang="ko-KR" sz="2000" b="1" spc="-150" dirty="0"/>
              <a:t>command </a:t>
            </a:r>
            <a:r>
              <a:rPr lang="ko-KR" altLang="en-US" sz="2000" b="1" spc="-150" dirty="0"/>
              <a:t>사용</a:t>
            </a:r>
            <a:r>
              <a:rPr lang="en-US" altLang="ko-KR" sz="2000" b="1" spc="-150" dirty="0"/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ED98DDC-8AC4-4302-B9F8-84E50BF116B0}"/>
              </a:ext>
            </a:extLst>
          </p:cNvPr>
          <p:cNvGrpSpPr/>
          <p:nvPr/>
        </p:nvGrpSpPr>
        <p:grpSpPr>
          <a:xfrm>
            <a:off x="1479425" y="4040271"/>
            <a:ext cx="1224136" cy="1380122"/>
            <a:chOff x="4269359" y="5414557"/>
            <a:chExt cx="668206" cy="69375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8F6396F-8425-4FCD-8D15-4B7BCA996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08814" y="5414557"/>
              <a:ext cx="526371" cy="54522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4C8194-68FA-41C3-991D-FCD360832E41}"/>
                </a:ext>
              </a:extLst>
            </p:cNvPr>
            <p:cNvSpPr txBox="1"/>
            <p:nvPr/>
          </p:nvSpPr>
          <p:spPr>
            <a:xfrm>
              <a:off x="4269359" y="5953598"/>
              <a:ext cx="668206" cy="154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WIFI Module</a:t>
              </a:r>
              <a:endParaRPr lang="ko-KR" altLang="en-US" sz="1400" dirty="0"/>
            </a:p>
          </p:txBody>
        </p:sp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2E8D3A8-0403-4A2F-BB4B-EC1058F97C30}"/>
              </a:ext>
            </a:extLst>
          </p:cNvPr>
          <p:cNvSpPr/>
          <p:nvPr/>
        </p:nvSpPr>
        <p:spPr>
          <a:xfrm>
            <a:off x="899592" y="3318100"/>
            <a:ext cx="7128792" cy="2703188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3D8DDF-C0FF-4C6E-B617-C1F17635CD28}"/>
              </a:ext>
            </a:extLst>
          </p:cNvPr>
          <p:cNvSpPr txBox="1"/>
          <p:nvPr/>
        </p:nvSpPr>
        <p:spPr>
          <a:xfrm>
            <a:off x="1187624" y="3335725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 err="1"/>
              <a:t>아두이노</a:t>
            </a:r>
            <a:r>
              <a:rPr lang="ko-KR" altLang="en-US" b="1" spc="-150" dirty="0"/>
              <a:t> </a:t>
            </a:r>
            <a:r>
              <a:rPr lang="en-US" altLang="ko-KR" b="1" spc="-150" dirty="0"/>
              <a:t>Loop()</a:t>
            </a:r>
            <a:endParaRPr lang="ko-KR" altLang="en-US" b="1" spc="-150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BBFDE2C-9B9C-4C84-93D0-FFC3DA998645}"/>
              </a:ext>
            </a:extLst>
          </p:cNvPr>
          <p:cNvSpPr/>
          <p:nvPr/>
        </p:nvSpPr>
        <p:spPr>
          <a:xfrm>
            <a:off x="5580112" y="4160372"/>
            <a:ext cx="864096" cy="1084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서버</a:t>
            </a:r>
            <a:endParaRPr lang="en-US" altLang="ko-KR" b="1" dirty="0"/>
          </a:p>
          <a:p>
            <a:pPr algn="ctr"/>
            <a:r>
              <a:rPr lang="en-US" altLang="ko-KR" b="1" dirty="0"/>
              <a:t>DB</a:t>
            </a:r>
            <a:endParaRPr lang="ko-KR" altLang="en-US" b="1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C9D8652-7C2E-4725-A52A-D087974208B2}"/>
              </a:ext>
            </a:extLst>
          </p:cNvPr>
          <p:cNvCxnSpPr/>
          <p:nvPr/>
        </p:nvCxnSpPr>
        <p:spPr>
          <a:xfrm>
            <a:off x="2987824" y="4509120"/>
            <a:ext cx="2088232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182526E-0F5D-453A-93CD-A35112A16654}"/>
              </a:ext>
            </a:extLst>
          </p:cNvPr>
          <p:cNvSpPr txBox="1"/>
          <p:nvPr/>
        </p:nvSpPr>
        <p:spPr>
          <a:xfrm>
            <a:off x="3211387" y="4091808"/>
            <a:ext cx="1576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AT command</a:t>
            </a:r>
            <a:endParaRPr lang="ko-KR" altLang="en-US" b="1" spc="-15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FEE67B1-3828-4302-8F28-4936B14F02F6}"/>
              </a:ext>
            </a:extLst>
          </p:cNvPr>
          <p:cNvCxnSpPr>
            <a:cxnSpLocks/>
          </p:cNvCxnSpPr>
          <p:nvPr/>
        </p:nvCxnSpPr>
        <p:spPr>
          <a:xfrm flipH="1">
            <a:off x="2987824" y="4797152"/>
            <a:ext cx="2127204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F76D846-C1D1-40E2-9A3C-8EB8CB50771C}"/>
              </a:ext>
            </a:extLst>
          </p:cNvPr>
          <p:cNvSpPr txBox="1"/>
          <p:nvPr/>
        </p:nvSpPr>
        <p:spPr>
          <a:xfrm>
            <a:off x="3675669" y="4900519"/>
            <a:ext cx="860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/>
              <a:t>응답</a:t>
            </a:r>
            <a:endParaRPr lang="ko-KR" altLang="en-US" b="1" spc="-1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A07900-F26A-4BDE-9B5D-0A84D1801E21}"/>
              </a:ext>
            </a:extLst>
          </p:cNvPr>
          <p:cNvSpPr txBox="1"/>
          <p:nvPr/>
        </p:nvSpPr>
        <p:spPr>
          <a:xfrm>
            <a:off x="1331913" y="5600623"/>
            <a:ext cx="6192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spc="-150" dirty="0">
                <a:solidFill>
                  <a:srgbClr val="FF0000"/>
                </a:solidFill>
              </a:rPr>
              <a:t>응답 </a:t>
            </a:r>
            <a:r>
              <a:rPr lang="ko-KR" altLang="en-US" sz="1600" b="1" spc="-150" dirty="0" err="1">
                <a:solidFill>
                  <a:srgbClr val="FF0000"/>
                </a:solidFill>
              </a:rPr>
              <a:t>받을때까지</a:t>
            </a:r>
            <a:r>
              <a:rPr lang="ko-KR" altLang="en-US" sz="1600" b="1" spc="-150" dirty="0">
                <a:solidFill>
                  <a:srgbClr val="FF0000"/>
                </a:solidFill>
              </a:rPr>
              <a:t>  </a:t>
            </a:r>
            <a:r>
              <a:rPr lang="en-US" altLang="ko-KR" sz="1600" b="1" spc="-150" dirty="0">
                <a:solidFill>
                  <a:srgbClr val="FF0000"/>
                </a:solidFill>
              </a:rPr>
              <a:t>loop()</a:t>
            </a:r>
            <a:r>
              <a:rPr lang="ko-KR" altLang="en-US" sz="1600" b="1" spc="-150" dirty="0">
                <a:solidFill>
                  <a:srgbClr val="FF0000"/>
                </a:solidFill>
              </a:rPr>
              <a:t>상에서 일정시간을 </a:t>
            </a:r>
            <a:r>
              <a:rPr lang="en-US" altLang="ko-KR" sz="1600" b="1" spc="-150" dirty="0">
                <a:solidFill>
                  <a:srgbClr val="FF0000"/>
                </a:solidFill>
              </a:rPr>
              <a:t>delay(n) </a:t>
            </a:r>
            <a:r>
              <a:rPr lang="ko-KR" altLang="en-US" sz="1600" b="1" spc="-150" dirty="0" err="1">
                <a:solidFill>
                  <a:srgbClr val="FF0000"/>
                </a:solidFill>
              </a:rPr>
              <a:t>해주어야함</a:t>
            </a:r>
            <a:r>
              <a:rPr lang="en-US" altLang="ko-KR" sz="1600" b="1" spc="-150" dirty="0">
                <a:solidFill>
                  <a:srgbClr val="FF0000"/>
                </a:solidFill>
              </a:rPr>
              <a:t>.</a:t>
            </a:r>
            <a:endParaRPr lang="ko-KR" altLang="en-US" sz="1600" b="1" spc="-1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73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552" y="1484784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4) </a:t>
            </a:r>
            <a:r>
              <a:rPr lang="ko-KR" altLang="en-US" b="1" spc="-150" dirty="0"/>
              <a:t>한 계 점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07504" y="271681"/>
            <a:ext cx="9361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결          과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마이크로프로세서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994421-942E-4D1B-A1A7-A4708FD73423}"/>
              </a:ext>
            </a:extLst>
          </p:cNvPr>
          <p:cNvSpPr txBox="1"/>
          <p:nvPr/>
        </p:nvSpPr>
        <p:spPr>
          <a:xfrm>
            <a:off x="683568" y="1902642"/>
            <a:ext cx="7776864" cy="4303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spc="-150" dirty="0"/>
              <a:t>Delay</a:t>
            </a:r>
            <a:r>
              <a:rPr lang="ko-KR" altLang="en-US" sz="2000" b="1" spc="-150" dirty="0"/>
              <a:t>가 너무 짧으면 응답 받기 전에 </a:t>
            </a:r>
            <a:r>
              <a:rPr lang="en-US" altLang="ko-KR" sz="2000" b="1" spc="-150" dirty="0"/>
              <a:t>loop</a:t>
            </a:r>
            <a:r>
              <a:rPr lang="ko-KR" altLang="en-US" sz="2000" b="1" spc="-150" dirty="0"/>
              <a:t>의 다음 작업 실행</a:t>
            </a:r>
            <a:endParaRPr lang="en-US" altLang="ko-KR" sz="2000" b="1" spc="-150" dirty="0"/>
          </a:p>
          <a:p>
            <a:pPr marL="800100" lvl="1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 dirty="0">
                <a:solidFill>
                  <a:srgbClr val="FF0000"/>
                </a:solidFill>
              </a:rPr>
              <a:t>통신 에러 </a:t>
            </a:r>
            <a:r>
              <a:rPr lang="en-US" altLang="ko-KR" sz="2000" b="1" spc="-150" dirty="0">
                <a:solidFill>
                  <a:srgbClr val="FF0000"/>
                </a:solidFill>
              </a:rPr>
              <a:t>→ </a:t>
            </a:r>
            <a:r>
              <a:rPr lang="ko-KR" altLang="en-US" sz="2000" b="1" spc="-150" dirty="0">
                <a:solidFill>
                  <a:srgbClr val="FF0000"/>
                </a:solidFill>
              </a:rPr>
              <a:t>이벤트 처리 오류</a:t>
            </a:r>
            <a:endParaRPr lang="en-US" altLang="ko-KR" sz="2000" b="1" spc="-150" dirty="0">
              <a:solidFill>
                <a:srgbClr val="FF0000"/>
              </a:solidFill>
            </a:endParaRPr>
          </a:p>
          <a:p>
            <a:pPr marL="800100" lvl="1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spc="-150" dirty="0" err="1">
                <a:solidFill>
                  <a:schemeClr val="tx2"/>
                </a:solidFill>
              </a:rPr>
              <a:t>Wifi</a:t>
            </a:r>
            <a:r>
              <a:rPr lang="en-US" altLang="ko-KR" sz="2000" b="1" spc="-150" dirty="0">
                <a:solidFill>
                  <a:schemeClr val="tx2"/>
                </a:solidFill>
              </a:rPr>
              <a:t> </a:t>
            </a:r>
            <a:r>
              <a:rPr lang="ko-KR" altLang="en-US" sz="2000" b="1" spc="-150" dirty="0">
                <a:solidFill>
                  <a:schemeClr val="tx2"/>
                </a:solidFill>
              </a:rPr>
              <a:t>상태가 좋다면 통신할 수 있음</a:t>
            </a:r>
            <a:r>
              <a:rPr lang="en-US" altLang="ko-KR" sz="2000" b="1" spc="-150" dirty="0">
                <a:solidFill>
                  <a:schemeClr val="tx2"/>
                </a:solidFill>
              </a:rPr>
              <a:t>.</a:t>
            </a:r>
          </a:p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spc="-150" dirty="0"/>
              <a:t>Delay()</a:t>
            </a:r>
            <a:r>
              <a:rPr lang="ko-KR" altLang="en-US" sz="2000" b="1" spc="-150" dirty="0"/>
              <a:t>가 너무 길면 통신 지연</a:t>
            </a:r>
            <a:r>
              <a:rPr lang="en-US" altLang="ko-KR" sz="2000" b="1" spc="-150" dirty="0"/>
              <a:t>.</a:t>
            </a:r>
          </a:p>
          <a:p>
            <a:pPr marL="800100" lvl="1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spc="-150" dirty="0"/>
              <a:t>Loop() 1</a:t>
            </a:r>
            <a:r>
              <a:rPr lang="ko-KR" altLang="en-US" sz="2000" b="1" spc="-150" dirty="0"/>
              <a:t>번의 시간이 </a:t>
            </a:r>
            <a:r>
              <a:rPr lang="ko-KR" altLang="en-US" sz="2000" b="1" spc="-150" dirty="0" err="1"/>
              <a:t>길어짐</a:t>
            </a:r>
            <a:r>
              <a:rPr lang="en-US" altLang="ko-KR" sz="2000" b="1" spc="-150" dirty="0"/>
              <a:t>.</a:t>
            </a:r>
          </a:p>
          <a:p>
            <a:pPr marL="1257300" lvl="2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 dirty="0">
                <a:solidFill>
                  <a:srgbClr val="FF0000"/>
                </a:solidFill>
              </a:rPr>
              <a:t>모든 이벤트 반응속도 나빠짐</a:t>
            </a:r>
            <a:r>
              <a:rPr lang="en-US" altLang="ko-KR" sz="2000" b="1" spc="-150" dirty="0">
                <a:solidFill>
                  <a:srgbClr val="FF0000"/>
                </a:solidFill>
              </a:rPr>
              <a:t>.</a:t>
            </a:r>
          </a:p>
          <a:p>
            <a:pPr marL="1257300" lvl="2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 dirty="0">
                <a:solidFill>
                  <a:schemeClr val="tx2"/>
                </a:solidFill>
              </a:rPr>
              <a:t>오래 걸려도 확실하게 이벤트 처리 보장</a:t>
            </a:r>
            <a:r>
              <a:rPr lang="en-US" altLang="ko-KR" sz="2000" b="1" spc="-15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6303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마이크로프로세서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3848" y="5178678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</a:rPr>
              <a:t>20154090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</a:rPr>
              <a:t> 이 민 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552" y="1484784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1-2) </a:t>
            </a:r>
            <a:r>
              <a:rPr lang="ko-KR" altLang="en-US" b="1" spc="-150" dirty="0"/>
              <a:t>주제 선정 동기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07504" y="271681"/>
            <a:ext cx="9361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계          획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마이크로프로세서</a:t>
            </a: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808EBD7D-58CE-4785-8E4E-7D8386D7C2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0358776"/>
              </p:ext>
            </p:extLst>
          </p:nvPr>
        </p:nvGraphicFramePr>
        <p:xfrm>
          <a:off x="1415988" y="2460625"/>
          <a:ext cx="6108340" cy="377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10F825F-9609-4FDA-9BE6-A4A0CAB79090}"/>
              </a:ext>
            </a:extLst>
          </p:cNvPr>
          <p:cNvSpPr txBox="1"/>
          <p:nvPr/>
        </p:nvSpPr>
        <p:spPr>
          <a:xfrm>
            <a:off x="827584" y="1772816"/>
            <a:ext cx="7776864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 dirty="0"/>
              <a:t>프로젝트 제약조건에 부합</a:t>
            </a:r>
            <a:r>
              <a:rPr lang="en-US" altLang="ko-KR" sz="2000" b="1" spc="-150" dirty="0"/>
              <a:t>.</a:t>
            </a:r>
            <a:endParaRPr lang="ko-KR" altLang="en-US" spc="-150" dirty="0"/>
          </a:p>
        </p:txBody>
      </p:sp>
    </p:spTree>
    <p:extLst>
      <p:ext uri="{BB962C8B-B14F-4D97-AF65-F5344CB8AC3E}">
        <p14:creationId xmlns:p14="http://schemas.microsoft.com/office/powerpoint/2010/main" val="212187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552" y="1484784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2) </a:t>
            </a:r>
            <a:r>
              <a:rPr lang="ko-KR" altLang="en-US" b="1" spc="-150" dirty="0"/>
              <a:t>구현 목표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7584" y="1772816"/>
            <a:ext cx="7776864" cy="307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 dirty="0"/>
              <a:t>수동 급식 기능</a:t>
            </a:r>
            <a:r>
              <a:rPr lang="en-US" altLang="ko-KR" sz="2000" b="1" spc="-150" dirty="0"/>
              <a:t>.</a:t>
            </a:r>
          </a:p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 dirty="0"/>
              <a:t>자동 급식 기능</a:t>
            </a:r>
            <a:r>
              <a:rPr lang="en-US" altLang="ko-KR" sz="2000" b="1" spc="-150" dirty="0"/>
              <a:t>.</a:t>
            </a:r>
          </a:p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 dirty="0"/>
              <a:t>이물질 걸림 상태 제어</a:t>
            </a:r>
            <a:r>
              <a:rPr lang="en-US" altLang="ko-KR" sz="2000" b="1" spc="-150" dirty="0"/>
              <a:t>.</a:t>
            </a:r>
          </a:p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 dirty="0"/>
              <a:t>남은 사료 양 알림</a:t>
            </a:r>
            <a:r>
              <a:rPr lang="en-US" altLang="ko-KR" sz="2000" b="1" spc="-150" dirty="0"/>
              <a:t>.</a:t>
            </a:r>
          </a:p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spc="-150" dirty="0"/>
              <a:t>App</a:t>
            </a:r>
            <a:r>
              <a:rPr lang="ko-KR" altLang="en-US" sz="2000" b="1" spc="-150" dirty="0"/>
              <a:t>에서 제어가능</a:t>
            </a:r>
            <a:r>
              <a:rPr lang="en-US" altLang="ko-KR" sz="2000" b="1" spc="-150" dirty="0"/>
              <a:t>.</a:t>
            </a:r>
            <a:endParaRPr lang="ko-KR" altLang="en-US" spc="-150" dirty="0"/>
          </a:p>
        </p:txBody>
      </p:sp>
      <p:sp>
        <p:nvSpPr>
          <p:cNvPr id="31" name="직사각형 30"/>
          <p:cNvSpPr/>
          <p:nvPr/>
        </p:nvSpPr>
        <p:spPr>
          <a:xfrm>
            <a:off x="107504" y="271681"/>
            <a:ext cx="9361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계          획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마이크로프로세서</a:t>
            </a:r>
          </a:p>
        </p:txBody>
      </p:sp>
    </p:spTree>
    <p:extLst>
      <p:ext uri="{BB962C8B-B14F-4D97-AF65-F5344CB8AC3E}">
        <p14:creationId xmlns:p14="http://schemas.microsoft.com/office/powerpoint/2010/main" val="429044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552" y="1484784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3-1 ) </a:t>
            </a:r>
            <a:r>
              <a:rPr lang="ko-KR" altLang="en-US" b="1" spc="-150" dirty="0"/>
              <a:t>사용 센서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7584" y="1772816"/>
            <a:ext cx="3312368" cy="368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 dirty="0"/>
              <a:t>터치 센서</a:t>
            </a:r>
            <a:endParaRPr lang="en-US" altLang="ko-KR" sz="2000" b="1" spc="-150" dirty="0"/>
          </a:p>
          <a:p>
            <a:pPr marL="800100" lvl="1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spc="-150" dirty="0"/>
              <a:t>수동 급식 기능</a:t>
            </a:r>
            <a:endParaRPr lang="en-US" altLang="ko-KR" sz="2000" spc="-150" dirty="0"/>
          </a:p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 dirty="0"/>
              <a:t>무게 센서</a:t>
            </a:r>
            <a:endParaRPr lang="en-US" altLang="ko-KR" sz="2000" b="1" spc="-150" dirty="0"/>
          </a:p>
          <a:p>
            <a:pPr marL="800100" lvl="1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spc="-150" dirty="0"/>
              <a:t>사료 양 알림</a:t>
            </a:r>
            <a:endParaRPr lang="en-US" altLang="ko-KR" sz="2000" spc="-150" dirty="0"/>
          </a:p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 dirty="0"/>
              <a:t>장애물 감지 센서</a:t>
            </a:r>
            <a:endParaRPr lang="en-US" altLang="ko-KR" sz="2000" b="1" spc="-150" dirty="0"/>
          </a:p>
          <a:p>
            <a:pPr marL="800100" lvl="1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spc="-150" dirty="0"/>
              <a:t>이물질 걸림 상태 제어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07504" y="271681"/>
            <a:ext cx="9361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계          획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마이크로프로세서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502A4-6923-42A9-BCF8-19F2C46CF4F1}"/>
              </a:ext>
            </a:extLst>
          </p:cNvPr>
          <p:cNvSpPr txBox="1"/>
          <p:nvPr/>
        </p:nvSpPr>
        <p:spPr>
          <a:xfrm>
            <a:off x="4535996" y="1484784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3-2 ) </a:t>
            </a:r>
            <a:r>
              <a:rPr lang="ko-KR" altLang="en-US" b="1" spc="-150" dirty="0"/>
              <a:t>사용 모듈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A25A03-F53C-42C5-8449-88757F31F0D3}"/>
              </a:ext>
            </a:extLst>
          </p:cNvPr>
          <p:cNvSpPr txBox="1"/>
          <p:nvPr/>
        </p:nvSpPr>
        <p:spPr>
          <a:xfrm>
            <a:off x="4572000" y="1765182"/>
            <a:ext cx="3312368" cy="245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spc="-150" dirty="0" err="1"/>
              <a:t>Wifi</a:t>
            </a:r>
            <a:r>
              <a:rPr lang="en-US" altLang="ko-KR" sz="2000" b="1" spc="-150" dirty="0"/>
              <a:t> </a:t>
            </a:r>
            <a:r>
              <a:rPr lang="ko-KR" altLang="en-US" sz="2000" b="1" spc="-150" dirty="0"/>
              <a:t>모듈</a:t>
            </a:r>
            <a:endParaRPr lang="en-US" altLang="ko-KR" sz="2000" b="1" spc="-150" dirty="0"/>
          </a:p>
          <a:p>
            <a:pPr marL="800100" lvl="1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spc="-150" dirty="0"/>
              <a:t>App</a:t>
            </a:r>
            <a:r>
              <a:rPr lang="ko-KR" altLang="en-US" sz="2000" spc="-150" dirty="0"/>
              <a:t>과 연동</a:t>
            </a:r>
            <a:endParaRPr lang="en-US" altLang="ko-KR" sz="2000" spc="-150" dirty="0"/>
          </a:p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50" dirty="0"/>
              <a:t>로드 셀 </a:t>
            </a:r>
            <a:r>
              <a:rPr lang="en-US" altLang="ko-KR" sz="2000" b="1" spc="-150" dirty="0"/>
              <a:t>ADC </a:t>
            </a:r>
            <a:r>
              <a:rPr lang="ko-KR" altLang="en-US" sz="2000" b="1" spc="-150" dirty="0"/>
              <a:t>모듈</a:t>
            </a:r>
            <a:endParaRPr lang="en-US" altLang="ko-KR" sz="2000" b="1" spc="-150" dirty="0"/>
          </a:p>
          <a:p>
            <a:pPr marL="800100" lvl="1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spc="-150" dirty="0"/>
              <a:t>사료 양 알림</a:t>
            </a:r>
          </a:p>
        </p:txBody>
      </p:sp>
    </p:spTree>
    <p:extLst>
      <p:ext uri="{BB962C8B-B14F-4D97-AF65-F5344CB8AC3E}">
        <p14:creationId xmlns:p14="http://schemas.microsoft.com/office/powerpoint/2010/main" val="415517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552" y="1484784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1) </a:t>
            </a:r>
            <a:r>
              <a:rPr lang="ko-KR" altLang="en-US" b="1" spc="-150" dirty="0"/>
              <a:t>시스템 구성도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07504" y="271681"/>
            <a:ext cx="9361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설          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마이크로프로세서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D2F4B7-8F3D-4D85-BD36-A5D95A3F0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405" y="2369784"/>
            <a:ext cx="7199189" cy="362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82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552" y="1484784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/>
              <a:t>2) </a:t>
            </a:r>
            <a:r>
              <a:rPr lang="ko-KR" altLang="en-US" b="1" spc="-150" dirty="0"/>
              <a:t>회 로 도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07504" y="271681"/>
            <a:ext cx="9361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설          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마이크로프로세서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A1F206-3087-4F48-8CCF-6C09723F5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692" y="1866152"/>
            <a:ext cx="5544616" cy="4351684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615181DF-10C5-49C4-B24E-E380307E98F7}"/>
              </a:ext>
            </a:extLst>
          </p:cNvPr>
          <p:cNvGrpSpPr/>
          <p:nvPr/>
        </p:nvGrpSpPr>
        <p:grpSpPr>
          <a:xfrm>
            <a:off x="4271489" y="3445222"/>
            <a:ext cx="864096" cy="578279"/>
            <a:chOff x="8045774" y="2094549"/>
            <a:chExt cx="1424071" cy="157383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1D28AAA-E702-4C58-AB83-ABA4085BF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8470" y="2094549"/>
              <a:ext cx="938696" cy="97069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97D8A1-FDB0-4BCD-A0E0-176F410903A4}"/>
                </a:ext>
              </a:extLst>
            </p:cNvPr>
            <p:cNvSpPr txBox="1"/>
            <p:nvPr/>
          </p:nvSpPr>
          <p:spPr>
            <a:xfrm>
              <a:off x="8045774" y="2927926"/>
              <a:ext cx="1424071" cy="740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Servo Motor</a:t>
              </a:r>
              <a:endParaRPr lang="ko-KR" altLang="en-US" sz="900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3103A3D-569F-48A9-97E7-164AAFB15A06}"/>
              </a:ext>
            </a:extLst>
          </p:cNvPr>
          <p:cNvGrpSpPr/>
          <p:nvPr/>
        </p:nvGrpSpPr>
        <p:grpSpPr>
          <a:xfrm>
            <a:off x="4273427" y="2183272"/>
            <a:ext cx="793751" cy="667449"/>
            <a:chOff x="9407929" y="4880102"/>
            <a:chExt cx="1400961" cy="1552932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3855FF1-C334-48DC-8341-C5C0CCF31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07929" y="4880102"/>
              <a:ext cx="1103310" cy="94149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1FBD05F-7BD1-46A0-8AF0-C4C2979F3963}"/>
                </a:ext>
              </a:extLst>
            </p:cNvPr>
            <p:cNvSpPr txBox="1"/>
            <p:nvPr/>
          </p:nvSpPr>
          <p:spPr>
            <a:xfrm>
              <a:off x="9583203" y="5750957"/>
              <a:ext cx="1225687" cy="682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Load Cell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92BA97A-62EF-4DB2-B0A0-331EBFFDBAA7}"/>
              </a:ext>
            </a:extLst>
          </p:cNvPr>
          <p:cNvGrpSpPr/>
          <p:nvPr/>
        </p:nvGrpSpPr>
        <p:grpSpPr>
          <a:xfrm>
            <a:off x="4271490" y="2788818"/>
            <a:ext cx="864096" cy="567844"/>
            <a:chOff x="7468409" y="3011021"/>
            <a:chExt cx="1424071" cy="134505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54BFE094-8D92-4DB7-A8E1-1DA4CD7A8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6611" y="3011021"/>
              <a:ext cx="1046900" cy="952169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2AAC212-D4E9-476F-8065-EAD0672ED845}"/>
                </a:ext>
              </a:extLst>
            </p:cNvPr>
            <p:cNvSpPr txBox="1"/>
            <p:nvPr/>
          </p:nvSpPr>
          <p:spPr>
            <a:xfrm>
              <a:off x="7468409" y="3809302"/>
              <a:ext cx="1424071" cy="546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Avoid sensor</a:t>
              </a:r>
              <a:endParaRPr lang="ko-KR" altLang="en-US" sz="900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3E25ABA-C600-468E-86E3-7FAE42E232B7}"/>
              </a:ext>
            </a:extLst>
          </p:cNvPr>
          <p:cNvGrpSpPr/>
          <p:nvPr/>
        </p:nvGrpSpPr>
        <p:grpSpPr>
          <a:xfrm>
            <a:off x="4197403" y="4580220"/>
            <a:ext cx="878653" cy="661722"/>
            <a:chOff x="7963856" y="4236442"/>
            <a:chExt cx="1446989" cy="101120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C121B75-C0B7-4465-84D8-1D445DCB8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63856" y="4236442"/>
              <a:ext cx="1103310" cy="80887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7DCED2-F8E7-4826-BC60-E5881190938D}"/>
                </a:ext>
              </a:extLst>
            </p:cNvPr>
            <p:cNvSpPr txBox="1"/>
            <p:nvPr/>
          </p:nvSpPr>
          <p:spPr>
            <a:xfrm>
              <a:off x="7986773" y="4918416"/>
              <a:ext cx="1424072" cy="329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Touch sensor</a:t>
              </a:r>
              <a:endParaRPr lang="ko-KR" altLang="en-US" sz="800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BEF62CC-94A6-438D-AFB7-7255A5CF41CA}"/>
              </a:ext>
            </a:extLst>
          </p:cNvPr>
          <p:cNvGrpSpPr/>
          <p:nvPr/>
        </p:nvGrpSpPr>
        <p:grpSpPr>
          <a:xfrm>
            <a:off x="4161268" y="5414557"/>
            <a:ext cx="864737" cy="674250"/>
            <a:chOff x="4161268" y="5414557"/>
            <a:chExt cx="864737" cy="6742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576496F-F01C-4766-8CB0-FA775F32D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08814" y="5414557"/>
              <a:ext cx="526371" cy="545222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EA66FD-4123-459A-9605-FCFFE7B23E43}"/>
                </a:ext>
              </a:extLst>
            </p:cNvPr>
            <p:cNvSpPr txBox="1"/>
            <p:nvPr/>
          </p:nvSpPr>
          <p:spPr>
            <a:xfrm>
              <a:off x="4161268" y="5873363"/>
              <a:ext cx="8647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WIFI Module</a:t>
              </a:r>
              <a:endParaRPr lang="ko-KR" altLang="en-US" sz="800"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BED79DE-A489-4E77-B781-CA51D30B0F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722" y="2564904"/>
            <a:ext cx="875798" cy="310908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734F223-B84D-4B02-9A8F-9B17B554CB46}"/>
              </a:ext>
            </a:extLst>
          </p:cNvPr>
          <p:cNvSpPr/>
          <p:nvPr/>
        </p:nvSpPr>
        <p:spPr>
          <a:xfrm>
            <a:off x="1808861" y="3592792"/>
            <a:ext cx="377307" cy="11881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58F8D64-DA31-4177-BD5A-3BAC6DCA5492}"/>
              </a:ext>
            </a:extLst>
          </p:cNvPr>
          <p:cNvCxnSpPr>
            <a:cxnSpLocks/>
          </p:cNvCxnSpPr>
          <p:nvPr/>
        </p:nvCxnSpPr>
        <p:spPr>
          <a:xfrm>
            <a:off x="1553565" y="2587925"/>
            <a:ext cx="255296" cy="10356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00461BC-DBBC-4C65-9387-C6EA84EA3419}"/>
              </a:ext>
            </a:extLst>
          </p:cNvPr>
          <p:cNvCxnSpPr>
            <a:cxnSpLocks/>
          </p:cNvCxnSpPr>
          <p:nvPr/>
        </p:nvCxnSpPr>
        <p:spPr>
          <a:xfrm flipV="1">
            <a:off x="1553565" y="4780925"/>
            <a:ext cx="255296" cy="8930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92731CA-A9F3-42EC-81F8-9CEA2A04A7C6}"/>
              </a:ext>
            </a:extLst>
          </p:cNvPr>
          <p:cNvSpPr txBox="1"/>
          <p:nvPr/>
        </p:nvSpPr>
        <p:spPr>
          <a:xfrm>
            <a:off x="619788" y="2825318"/>
            <a:ext cx="468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150" dirty="0"/>
              <a:t>4</a:t>
            </a:r>
          </a:p>
          <a:p>
            <a:r>
              <a:rPr lang="en-US" altLang="ko-KR" sz="1600" b="1" spc="-150" dirty="0"/>
              <a:t>5</a:t>
            </a:r>
            <a:endParaRPr lang="ko-KR" altLang="en-US" sz="1600" b="1" spc="-1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05F5B0-C52B-40D7-894C-553896CCD5A9}"/>
              </a:ext>
            </a:extLst>
          </p:cNvPr>
          <p:cNvSpPr txBox="1"/>
          <p:nvPr/>
        </p:nvSpPr>
        <p:spPr>
          <a:xfrm>
            <a:off x="523006" y="3815401"/>
            <a:ext cx="468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 dirty="0"/>
              <a:t>8</a:t>
            </a:r>
          </a:p>
          <a:p>
            <a:pPr algn="ctr"/>
            <a:r>
              <a:rPr lang="en-US" altLang="ko-KR" sz="1600" b="1" spc="-150" dirty="0"/>
              <a:t>9</a:t>
            </a:r>
          </a:p>
          <a:p>
            <a:r>
              <a:rPr lang="en-US" altLang="ko-KR" sz="1600" b="1" spc="-150" dirty="0"/>
              <a:t>10</a:t>
            </a:r>
          </a:p>
          <a:p>
            <a:r>
              <a:rPr lang="en-US" altLang="ko-KR" sz="1600" b="1" spc="-150" dirty="0"/>
              <a:t>11</a:t>
            </a:r>
          </a:p>
          <a:p>
            <a:r>
              <a:rPr lang="en-US" altLang="ko-KR" sz="1600" b="1" spc="-150" dirty="0"/>
              <a:t>12</a:t>
            </a:r>
            <a:endParaRPr lang="ko-KR" altLang="en-US" sz="1600" b="1" spc="-1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A76A752-ACC7-48EA-8F82-870F45224E3C}"/>
              </a:ext>
            </a:extLst>
          </p:cNvPr>
          <p:cNvSpPr txBox="1"/>
          <p:nvPr/>
        </p:nvSpPr>
        <p:spPr>
          <a:xfrm>
            <a:off x="4917772" y="1572718"/>
            <a:ext cx="918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spc="-150" dirty="0"/>
              <a:t>GND</a:t>
            </a:r>
            <a:r>
              <a:rPr lang="en-US" altLang="ko-KR" sz="1400" b="1" spc="-150" dirty="0">
                <a:solidFill>
                  <a:srgbClr val="FF0000"/>
                </a:solidFill>
              </a:rPr>
              <a:t> 5V</a:t>
            </a:r>
            <a:endParaRPr lang="ko-KR" altLang="en-US" sz="1400" b="1" spc="-150" dirty="0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C5A22FC-E482-48F7-AD45-D190252BA18D}"/>
              </a:ext>
            </a:extLst>
          </p:cNvPr>
          <p:cNvSpPr txBox="1"/>
          <p:nvPr/>
        </p:nvSpPr>
        <p:spPr>
          <a:xfrm>
            <a:off x="6858254" y="1557329"/>
            <a:ext cx="6840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150" dirty="0">
                <a:solidFill>
                  <a:srgbClr val="FF0000"/>
                </a:solidFill>
              </a:rPr>
              <a:t>3.3V</a:t>
            </a:r>
            <a:endParaRPr lang="ko-KR" altLang="en-US" sz="1600" b="1" spc="-1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35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552" y="1484784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 smtClean="0"/>
              <a:t>3) </a:t>
            </a:r>
            <a:r>
              <a:rPr lang="ko-KR" altLang="en-US" b="1" spc="-150" dirty="0" smtClean="0"/>
              <a:t>설 계 도 </a:t>
            </a:r>
            <a:r>
              <a:rPr lang="en-US" altLang="ko-KR" b="1" spc="-150" dirty="0" smtClean="0"/>
              <a:t>(</a:t>
            </a:r>
            <a:r>
              <a:rPr lang="ko-KR" altLang="en-US" b="1" spc="-150" dirty="0" smtClean="0"/>
              <a:t>정면</a:t>
            </a:r>
            <a:r>
              <a:rPr lang="en-US" altLang="ko-KR" b="1" spc="-150" dirty="0" smtClean="0"/>
              <a:t>)</a:t>
            </a:r>
            <a:endParaRPr lang="ko-KR" altLang="en-US" b="1" spc="-150" dirty="0"/>
          </a:p>
        </p:txBody>
      </p:sp>
      <p:sp>
        <p:nvSpPr>
          <p:cNvPr id="31" name="직사각형 30"/>
          <p:cNvSpPr/>
          <p:nvPr/>
        </p:nvSpPr>
        <p:spPr>
          <a:xfrm>
            <a:off x="107504" y="271681"/>
            <a:ext cx="9361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설          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마이크로프로세서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27584" y="1772816"/>
            <a:ext cx="77768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spc="-150" dirty="0" err="1" smtClean="0"/>
              <a:t>Autocad</a:t>
            </a:r>
            <a:r>
              <a:rPr lang="en-US" altLang="ko-KR" sz="2000" b="1" spc="-150" dirty="0" smtClean="0"/>
              <a:t> </a:t>
            </a:r>
            <a:r>
              <a:rPr lang="ko-KR" altLang="en-US" sz="2000" b="1" spc="-150" dirty="0" smtClean="0"/>
              <a:t>이용하여 설계</a:t>
            </a:r>
            <a:r>
              <a:rPr lang="en-US" altLang="ko-KR" sz="2000" b="1" spc="-150" dirty="0" smtClean="0"/>
              <a:t>.</a:t>
            </a:r>
          </a:p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000" b="1" spc="-150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41" y="2564904"/>
            <a:ext cx="3771865" cy="370791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738" y="2564904"/>
            <a:ext cx="3513694" cy="3705176"/>
          </a:xfrm>
          <a:prstGeom prst="rect">
            <a:avLst/>
          </a:prstGeom>
        </p:spPr>
      </p:pic>
      <p:sp>
        <p:nvSpPr>
          <p:cNvPr id="26" name="정육면체 25"/>
          <p:cNvSpPr/>
          <p:nvPr/>
        </p:nvSpPr>
        <p:spPr>
          <a:xfrm rot="7780087">
            <a:off x="2171867" y="5377924"/>
            <a:ext cx="316722" cy="648072"/>
          </a:xfrm>
          <a:prstGeom prst="cube">
            <a:avLst>
              <a:gd name="adj" fmla="val 60872"/>
            </a:avLst>
          </a:prstGeom>
          <a:solidFill>
            <a:srgbClr val="68A490"/>
          </a:solidFill>
          <a:ln>
            <a:solidFill>
              <a:srgbClr val="68A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/>
          <p:cNvCxnSpPr>
            <a:stCxn id="26" idx="4"/>
          </p:cNvCxnSpPr>
          <p:nvPr/>
        </p:nvCxnSpPr>
        <p:spPr>
          <a:xfrm flipH="1" flipV="1">
            <a:off x="2267744" y="4862070"/>
            <a:ext cx="10262" cy="7518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AE4A904-5589-469A-B845-B39ABB24444B}"/>
              </a:ext>
            </a:extLst>
          </p:cNvPr>
          <p:cNvSpPr txBox="1"/>
          <p:nvPr/>
        </p:nvSpPr>
        <p:spPr>
          <a:xfrm>
            <a:off x="1763688" y="4394574"/>
            <a:ext cx="1224501" cy="454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en-US" altLang="ko-KR" sz="1400" spc="-150" dirty="0" smtClean="0"/>
              <a:t>Arduino</a:t>
            </a:r>
            <a:r>
              <a:rPr lang="ko-KR" altLang="en-US" sz="1400" spc="-150" dirty="0" smtClean="0"/>
              <a:t> 부착</a:t>
            </a:r>
            <a:endParaRPr lang="en-US" altLang="ko-KR" sz="1400" spc="-150" dirty="0"/>
          </a:p>
        </p:txBody>
      </p:sp>
    </p:spTree>
    <p:extLst>
      <p:ext uri="{BB962C8B-B14F-4D97-AF65-F5344CB8AC3E}">
        <p14:creationId xmlns:p14="http://schemas.microsoft.com/office/powerpoint/2010/main" val="185247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4436</TotalTime>
  <Words>1031</Words>
  <Application>Microsoft Office PowerPoint</Application>
  <PresentationFormat>화면 슬라이드 쇼(4:3)</PresentationFormat>
  <Paragraphs>352</Paragraphs>
  <Slides>34</Slides>
  <Notes>34</Notes>
  <HiddenSlides>0</HiddenSlides>
  <MMClips>4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9" baseType="lpstr">
      <vt:lpstr>HY헤드라인M</vt:lpstr>
      <vt:lpstr>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Windows 사용자</cp:lastModifiedBy>
  <cp:revision>64</cp:revision>
  <dcterms:created xsi:type="dcterms:W3CDTF">2016-11-03T20:47:04Z</dcterms:created>
  <dcterms:modified xsi:type="dcterms:W3CDTF">2019-12-11T08:16:35Z</dcterms:modified>
</cp:coreProperties>
</file>